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65" r:id="rId3"/>
    <p:sldId id="311" r:id="rId4"/>
    <p:sldId id="345" r:id="rId5"/>
    <p:sldId id="331" r:id="rId6"/>
    <p:sldId id="332" r:id="rId7"/>
    <p:sldId id="333" r:id="rId8"/>
    <p:sldId id="334" r:id="rId9"/>
    <p:sldId id="336" r:id="rId10"/>
    <p:sldId id="335" r:id="rId11"/>
    <p:sldId id="344" r:id="rId12"/>
    <p:sldId id="346" r:id="rId13"/>
    <p:sldId id="337" r:id="rId14"/>
    <p:sldId id="338" r:id="rId15"/>
    <p:sldId id="339" r:id="rId16"/>
    <p:sldId id="343" r:id="rId17"/>
    <p:sldId id="341" r:id="rId18"/>
    <p:sldId id="342" r:id="rId19"/>
    <p:sldId id="26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Стиль из темы 1 - акцент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Светлый стиль 1 — акцент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5AB1C69-6EDB-4FF4-983F-18BD219EF322}" styleName="Средний стиль 2 — акцент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505E3EF-67EA-436B-97B2-0124C06EBD24}" styleName="Средний стиль 4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3296810-A885-4BE3-A3E7-6D5BEEA58F35}" styleName="Средний стиль 2 — акцент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0" d="100"/>
          <a:sy n="100" d="100"/>
        </p:scale>
        <p:origin x="478" y="7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jpeg>
</file>

<file path=ppt/media/image15.jpeg>
</file>

<file path=ppt/media/image2.jpg>
</file>

<file path=ppt/media/image4.jpeg>
</file>

<file path=ppt/media/image6.jpeg>
</file>

<file path=ppt/media/image7.jpeg>
</file>

<file path=ppt/media/image8.png>
</file>

<file path=ppt/media/image9.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15.04.2024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270826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15.04.2024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3731409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15.04.2024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1691768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3D5C11EB-D329-41AC-A27B-AABF4C979710}" type="datetimeFigureOut">
              <a:rPr lang="ru-RU" smtClean="0"/>
              <a:t>15.04.2024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3826106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3D5C11EB-D329-41AC-A27B-AABF4C979710}" type="datetimeFigureOut">
              <a:rPr lang="ru-RU" smtClean="0"/>
              <a:t>15.04.2024</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086539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3D5C11EB-D329-41AC-A27B-AABF4C979710}" type="datetimeFigureOut">
              <a:rPr lang="ru-RU" smtClean="0"/>
              <a:t>15.04.2024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659931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3D5C11EB-D329-41AC-A27B-AABF4C979710}" type="datetimeFigureOut">
              <a:rPr lang="ru-RU" smtClean="0"/>
              <a:t>15.04.2024</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1803317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3D5C11EB-D329-41AC-A27B-AABF4C979710}" type="datetimeFigureOut">
              <a:rPr lang="ru-RU" smtClean="0"/>
              <a:t>15.04.2024</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4102547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5C11EB-D329-41AC-A27B-AABF4C979710}" type="datetimeFigureOut">
              <a:rPr lang="ru-RU" smtClean="0"/>
              <a:t>15.04.2024</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135206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3D5C11EB-D329-41AC-A27B-AABF4C979710}" type="datetimeFigureOut">
              <a:rPr lang="ru-RU" smtClean="0"/>
              <a:t>15.04.2024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2644683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3D5C11EB-D329-41AC-A27B-AABF4C979710}" type="datetimeFigureOut">
              <a:rPr lang="ru-RU" smtClean="0"/>
              <a:t>15.04.2024</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A3B2F6E2-0908-4D29-8778-2BC2E0C33BC7}" type="slidenum">
              <a:rPr lang="ru-RU" smtClean="0"/>
              <a:t>‹#›</a:t>
            </a:fld>
            <a:endParaRPr lang="ru-RU"/>
          </a:p>
        </p:txBody>
      </p:sp>
    </p:spTree>
    <p:extLst>
      <p:ext uri="{BB962C8B-B14F-4D97-AF65-F5344CB8AC3E}">
        <p14:creationId xmlns:p14="http://schemas.microsoft.com/office/powerpoint/2010/main" val="749085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5C11EB-D329-41AC-A27B-AABF4C979710}" type="datetimeFigureOut">
              <a:rPr lang="ru-RU" smtClean="0"/>
              <a:t>15.04.2024</a:t>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B2F6E2-0908-4D29-8778-2BC2E0C33BC7}" type="slidenum">
              <a:rPr lang="ru-RU" smtClean="0"/>
              <a:t>‹#›</a:t>
            </a:fld>
            <a:endParaRPr lang="ru-RU"/>
          </a:p>
        </p:txBody>
      </p:sp>
    </p:spTree>
    <p:extLst>
      <p:ext uri="{BB962C8B-B14F-4D97-AF65-F5344CB8AC3E}">
        <p14:creationId xmlns:p14="http://schemas.microsoft.com/office/powerpoint/2010/main" val="25467609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hyperlink" Target="http://www.williamspublishing.com/PDF/5-8459-0857-4/part.pdf"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hyperlink" Target="https://neerc.ifmo.ru/wiki/index.php?title=%D0%94%D0%B8%D0%BD%D0%B0%D0%BC%D0%B8%D1%87%D0%B5%D1%81%D0%BA%D0%BE%D0%B5_%D0%BF%D1%80%D0%BE%D0%B3%D1%80%D0%B0%D0%BC%D0%BC%D0%B8%D1%80%D0%BE%D0%B2%D0%B0%D0%BD%D0%B8%D0%B5" TargetMode="External"/><Relationship Id="rId5" Type="http://schemas.openxmlformats.org/officeDocument/2006/relationships/image" Target="../media/image14.emf"/><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hyperlink" Target="https://tproger.ru/articles/dynprog-starters/#:~:text=%D0%94%D0%B8%D0%BD%D0%B0%D0%BC%D0%B8%D1%87%D0%B5%D1%81%D0%BA%D0%BE%D0%B5%20%D0%BF%D1%80%D0%BE%D0%B3%D1%80%D0%B0%D0%BC%D0%BC%D0%B8%D1%80%D0%BE%D0%B2%D0%B0%D0%BD%D0%B8%D0%B5%20%E2%80%94%20%D0%BC%D0%B5%D1%82%D0%BE%D0%B4%20%D1%80%D0%B5%D1%88%D0%B5%D0%BD%D0%B8%D1%8F%20%D0%B7%D0%B0%D0%B4%D0%B0%D1%87%D0%B8,%D0%BF%D0%BE%D0%B4%D0%B7%D0%B0%D0%B4%D0%B0%D1%87%2C%20%D1%80%D0%B5%D0%BA%D1%83%D1%80%D1%80%D0%B5%D0%BD%D1%82%D0%BD%D0%BE%20%D1%81%D0%B2%D1%8F%D0%B7%D0%B0%D0%BD%D0%BD%D1%8B%D1%85%20%D0%BC%D0%B5%D0%B6%D0%B4%D1%83%20%D1%81%D0%BE%D0%B1%D0%BE%D0%B9." TargetMode="External"/><Relationship Id="rId4" Type="http://schemas.openxmlformats.org/officeDocument/2006/relationships/image" Target="../media/image17.emf"/></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862724" y="595533"/>
            <a:ext cx="6759086" cy="1050796"/>
          </a:xfrm>
          <a:prstGeom prst="rect">
            <a:avLst/>
          </a:prstGeom>
          <a:noFill/>
        </p:spPr>
        <p:txBody>
          <a:bodyPr wrap="none" lIns="65274" tIns="32637" rIns="65274" bIns="32637" rtlCol="0">
            <a:spAutoFit/>
          </a:bodyPr>
          <a:lstStyle/>
          <a:p>
            <a:r>
              <a:rPr lang="ru-RU" sz="3200" b="1" dirty="0">
                <a:solidFill>
                  <a:schemeClr val="bg1"/>
                </a:solidFill>
                <a:latin typeface="Arial" panose="020B0604020202020204" pitchFamily="34" charset="0"/>
                <a:cs typeface="Arial" panose="020B0604020202020204" pitchFamily="34" charset="0"/>
              </a:rPr>
              <a:t>Язык программирования С++</a:t>
            </a:r>
            <a:r>
              <a:rPr lang="en-US" sz="3200" b="1" dirty="0">
                <a:solidFill>
                  <a:schemeClr val="bg1"/>
                </a:solidFill>
                <a:latin typeface="Arial" panose="020B0604020202020204" pitchFamily="34" charset="0"/>
                <a:cs typeface="Arial" panose="020B0604020202020204" pitchFamily="34" charset="0"/>
              </a:rPr>
              <a:t>:</a:t>
            </a:r>
          </a:p>
          <a:p>
            <a:r>
              <a:rPr lang="ru-RU" sz="3200" b="1" dirty="0">
                <a:solidFill>
                  <a:schemeClr val="bg1"/>
                </a:solidFill>
                <a:latin typeface="Arial" panose="020B0604020202020204" pitchFamily="34" charset="0"/>
                <a:cs typeface="Arial" panose="020B0604020202020204" pitchFamily="34" charset="0"/>
              </a:rPr>
              <a:t>Алгоритмы и структуры данных</a:t>
            </a:r>
          </a:p>
        </p:txBody>
      </p:sp>
      <p:sp>
        <p:nvSpPr>
          <p:cNvPr id="6" name="TextBox 5"/>
          <p:cNvSpPr txBox="1"/>
          <p:nvPr/>
        </p:nvSpPr>
        <p:spPr>
          <a:xfrm>
            <a:off x="862724" y="4945429"/>
            <a:ext cx="8650758" cy="1912571"/>
          </a:xfrm>
          <a:prstGeom prst="rect">
            <a:avLst/>
          </a:prstGeom>
          <a:noFill/>
        </p:spPr>
        <p:txBody>
          <a:bodyPr wrap="none" lIns="65274" tIns="32637" rIns="65274" bIns="32637" rtlCol="0">
            <a:spAutoFit/>
          </a:bodyPr>
          <a:lstStyle>
            <a:defPPr>
              <a:defRPr lang="ru-RU"/>
            </a:defPPr>
            <a:lvl1pPr>
              <a:defRPr sz="2300">
                <a:solidFill>
                  <a:schemeClr val="bg1"/>
                </a:solidFill>
                <a:latin typeface="Gilroy" pitchFamily="50" charset="-52"/>
              </a:defRPr>
            </a:lvl1pPr>
          </a:lstStyle>
          <a:p>
            <a:r>
              <a:rPr lang="ru-RU" sz="2400" dirty="0">
                <a:latin typeface="Arial" panose="020B0604020202020204" pitchFamily="34" charset="0"/>
                <a:cs typeface="Arial" panose="020B0604020202020204" pitchFamily="34" charset="0"/>
              </a:rPr>
              <a:t>Преподаватели</a:t>
            </a:r>
            <a:r>
              <a:rPr lang="en-US" sz="2400" dirty="0">
                <a:latin typeface="Arial" panose="020B0604020202020204" pitchFamily="34" charset="0"/>
                <a:cs typeface="Arial" panose="020B0604020202020204" pitchFamily="34" charset="0"/>
              </a:rPr>
              <a:t>:</a:t>
            </a:r>
            <a:endParaRPr lang="ru-RU" sz="2400" dirty="0">
              <a:latin typeface="Arial" panose="020B0604020202020204" pitchFamily="34" charset="0"/>
              <a:cs typeface="Arial" panose="020B0604020202020204" pitchFamily="34" charset="0"/>
            </a:endParaRPr>
          </a:p>
          <a:p>
            <a:r>
              <a:rPr lang="ru-RU" sz="2400" dirty="0">
                <a:latin typeface="Arial" panose="020B0604020202020204" pitchFamily="34" charset="0"/>
                <a:cs typeface="Arial" panose="020B0604020202020204" pitchFamily="34" charset="0"/>
              </a:rPr>
              <a:t>Пысин Максим Дмитриевич, аспирант кафедры ИКТ</a:t>
            </a:r>
          </a:p>
          <a:p>
            <a:r>
              <a:rPr lang="ru-RU" sz="2400" dirty="0">
                <a:latin typeface="Arial" panose="020B0604020202020204" pitchFamily="34" charset="0"/>
                <a:cs typeface="Arial" panose="020B0604020202020204" pitchFamily="34" charset="0"/>
              </a:rPr>
              <a:t>Краснов Дмитрий Олегович, аспирант кафедры ИКТ</a:t>
            </a:r>
          </a:p>
          <a:p>
            <a:r>
              <a:rPr lang="ru-RU" sz="2400" dirty="0">
                <a:latin typeface="Arial" panose="020B0604020202020204" pitchFamily="34" charset="0"/>
                <a:cs typeface="Arial" panose="020B0604020202020204" pitchFamily="34" charset="0"/>
              </a:rPr>
              <a:t>Лобанов Алексей Владимирович, ассистент кафедры ИКТ</a:t>
            </a:r>
          </a:p>
          <a:p>
            <a:r>
              <a:rPr lang="ru-RU" sz="2400" dirty="0">
                <a:latin typeface="Arial" panose="020B0604020202020204" pitchFamily="34" charset="0"/>
                <a:cs typeface="Arial" panose="020B0604020202020204" pitchFamily="34" charset="0"/>
              </a:rPr>
              <a:t>Крашенинников Роман Сергеевич, ассистент кафедры ИКТ</a:t>
            </a:r>
          </a:p>
        </p:txBody>
      </p:sp>
      <p:sp>
        <p:nvSpPr>
          <p:cNvPr id="4" name="TextBox 3"/>
          <p:cNvSpPr txBox="1"/>
          <p:nvPr/>
        </p:nvSpPr>
        <p:spPr>
          <a:xfrm>
            <a:off x="3551046" y="3046948"/>
            <a:ext cx="5397623" cy="758409"/>
          </a:xfrm>
          <a:prstGeom prst="rect">
            <a:avLst/>
          </a:prstGeom>
          <a:noFill/>
        </p:spPr>
        <p:txBody>
          <a:bodyPr wrap="none" lIns="65274" tIns="32637" rIns="65274" bIns="32637" rtlCol="0">
            <a:spAutoFit/>
          </a:bodyPr>
          <a:lstStyle/>
          <a:p>
            <a:pPr algn="ctr"/>
            <a:r>
              <a:rPr lang="ru-RU" sz="4500" b="1" dirty="0">
                <a:solidFill>
                  <a:schemeClr val="bg1"/>
                </a:solidFill>
                <a:latin typeface="Arial" panose="020B0604020202020204" pitchFamily="34" charset="0"/>
                <a:cs typeface="Arial" panose="020B0604020202020204" pitchFamily="34" charset="0"/>
              </a:rPr>
              <a:t>Базовые подходы</a:t>
            </a:r>
          </a:p>
        </p:txBody>
      </p:sp>
    </p:spTree>
    <p:extLst>
      <p:ext uri="{BB962C8B-B14F-4D97-AF65-F5344CB8AC3E}">
        <p14:creationId xmlns:p14="http://schemas.microsoft.com/office/powerpoint/2010/main" val="25394825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Имитация отжига</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10</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mc:AlternateContent xmlns:mc="http://schemas.openxmlformats.org/markup-compatibility/2006" xmlns:a14="http://schemas.microsoft.com/office/drawing/2010/main">
        <mc:Choice Requires="a14">
          <p:sp>
            <p:nvSpPr>
              <p:cNvPr id="9" name="TextBox 8"/>
              <p:cNvSpPr txBox="1"/>
              <p:nvPr/>
            </p:nvSpPr>
            <p:spPr>
              <a:xfrm>
                <a:off x="830630" y="1547249"/>
                <a:ext cx="10091083" cy="4934428"/>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Этот метод является одним из лучших эвристических методов дающий наиболее приемлемые результаты и часто используемый в задачах оптимизации процессов реального мира. Это связано с тем, что данный метод, в отличии от предыдущего допускает ухудшение решения в текущий момент, для его дальнейшего улучшения в будущем.</a:t>
                </a:r>
              </a:p>
              <a:p>
                <a:pPr>
                  <a:lnSpc>
                    <a:spcPct val="150000"/>
                  </a:lnSpc>
                </a:pPr>
                <a:r>
                  <a:rPr lang="ru-RU" sz="1400" dirty="0">
                    <a:latin typeface="Arial" panose="020B0604020202020204" pitchFamily="34" charset="0"/>
                    <a:cs typeface="Arial" panose="020B0604020202020204" pitchFamily="34" charset="0"/>
                  </a:rPr>
                  <a:t>Идея этого метода взята прямо из термодинамики и процесса остывания расплавленных материалов. Как известно, </a:t>
                </a:r>
                <a:r>
                  <a:rPr lang="ru-RU" sz="1400" dirty="0" err="1">
                    <a:latin typeface="Arial" panose="020B0604020202020204" pitchFamily="34" charset="0"/>
                    <a:cs typeface="Arial" panose="020B0604020202020204" pitchFamily="34" charset="0"/>
                  </a:rPr>
                  <a:t>термидинамически</a:t>
                </a:r>
                <a:r>
                  <a:rPr lang="ru-RU" sz="1400" dirty="0">
                    <a:latin typeface="Arial" panose="020B0604020202020204" pitchFamily="34" charset="0"/>
                    <a:cs typeface="Arial" panose="020B0604020202020204" pitchFamily="34" charset="0"/>
                  </a:rPr>
                  <a:t> система всегда стремиться к состоянию с наименьшей энтропией, т.е. к состоянию наименьшей энергии, в случае с расплавленным или просто горячими материалами к остыванию. Процесс остывания материала идет не равномерно, и что важно, по сути зависит от каждой частицы материала в отдельности и связан с энергетическими переходами частиц между состояниями. Как и многие другие процессы связанные с энергией и частицами, этот процесс имеет частично стохастическую природу, т.е. есть некоторая вероятность перехода в другое состояние, которая описывается формулой</a:t>
                </a:r>
                <a:r>
                  <a:rPr lang="en-US" sz="1400" dirty="0">
                    <a:latin typeface="Arial" panose="020B0604020202020204" pitchFamily="34" charset="0"/>
                    <a:cs typeface="Arial" panose="020B0604020202020204" pitchFamily="34" charset="0"/>
                  </a:rPr>
                  <a:t>:</a:t>
                </a:r>
              </a:p>
              <a:p>
                <a:pPr>
                  <a:lnSpc>
                    <a:spcPct val="150000"/>
                  </a:lnSpc>
                </a:pPr>
                <a14:m>
                  <m:oMathPara xmlns:m="http://schemas.openxmlformats.org/officeDocument/2006/math">
                    <m:oMathParaPr>
                      <m:jc m:val="centerGroup"/>
                    </m:oMathParaPr>
                    <m:oMath xmlns:m="http://schemas.openxmlformats.org/officeDocument/2006/math">
                      <m:r>
                        <a:rPr lang="en-US" sz="1400" b="0" i="1" smtClean="0">
                          <a:latin typeface="Cambria Math" panose="02040503050406030204" pitchFamily="18" charset="0"/>
                          <a:cs typeface="Arial" panose="020B0604020202020204" pitchFamily="34" charset="0"/>
                        </a:rPr>
                        <m:t>𝑃</m:t>
                      </m:r>
                      <m:d>
                        <m:dPr>
                          <m:ctrlPr>
                            <a:rPr lang="en-US" sz="1400" b="0" i="1" smtClean="0">
                              <a:latin typeface="Cambria Math" panose="02040503050406030204" pitchFamily="18" charset="0"/>
                              <a:cs typeface="Arial" panose="020B0604020202020204" pitchFamily="34" charset="0"/>
                            </a:rPr>
                          </m:ctrlPr>
                        </m:dPr>
                        <m:e>
                          <m:sSub>
                            <m:sSubPr>
                              <m:ctrlPr>
                                <a:rPr lang="en-US" sz="1400" b="0" i="1" smtClean="0">
                                  <a:latin typeface="Cambria Math" panose="02040503050406030204" pitchFamily="18" charset="0"/>
                                  <a:cs typeface="Arial" panose="020B0604020202020204" pitchFamily="34" charset="0"/>
                                </a:rPr>
                              </m:ctrlPr>
                            </m:sSubPr>
                            <m:e>
                              <m:r>
                                <a:rPr lang="en-US" sz="1400" b="0" i="1" smtClean="0">
                                  <a:latin typeface="Cambria Math" panose="02040503050406030204" pitchFamily="18" charset="0"/>
                                  <a:cs typeface="Arial" panose="020B0604020202020204" pitchFamily="34" charset="0"/>
                                </a:rPr>
                                <m:t>𝑒</m:t>
                              </m:r>
                            </m:e>
                            <m:sub>
                              <m:r>
                                <a:rPr lang="en-US" sz="1400" b="0" i="1" smtClean="0">
                                  <a:latin typeface="Cambria Math" panose="02040503050406030204" pitchFamily="18" charset="0"/>
                                  <a:cs typeface="Arial" panose="020B0604020202020204" pitchFamily="34" charset="0"/>
                                </a:rPr>
                                <m:t>𝑖</m:t>
                              </m:r>
                            </m:sub>
                          </m:sSub>
                          <m:r>
                            <a:rPr lang="en-US" sz="1400" b="0" i="1" smtClean="0">
                              <a:latin typeface="Cambria Math" panose="02040503050406030204" pitchFamily="18" charset="0"/>
                              <a:cs typeface="Arial" panose="020B0604020202020204" pitchFamily="34" charset="0"/>
                            </a:rPr>
                            <m:t>,</m:t>
                          </m:r>
                          <m:sSub>
                            <m:sSubPr>
                              <m:ctrlPr>
                                <a:rPr lang="en-US" sz="1400" b="0" i="1" smtClean="0">
                                  <a:latin typeface="Cambria Math" panose="02040503050406030204" pitchFamily="18" charset="0"/>
                                  <a:cs typeface="Arial" panose="020B0604020202020204" pitchFamily="34" charset="0"/>
                                </a:rPr>
                              </m:ctrlPr>
                            </m:sSubPr>
                            <m:e>
                              <m:r>
                                <a:rPr lang="en-US" sz="1400" b="0" i="1" smtClean="0">
                                  <a:latin typeface="Cambria Math" panose="02040503050406030204" pitchFamily="18" charset="0"/>
                                  <a:cs typeface="Arial" panose="020B0604020202020204" pitchFamily="34" charset="0"/>
                                </a:rPr>
                                <m:t>𝑒</m:t>
                              </m:r>
                            </m:e>
                            <m:sub>
                              <m:r>
                                <a:rPr lang="en-US" sz="1400" b="0" i="1" smtClean="0">
                                  <a:latin typeface="Cambria Math" panose="02040503050406030204" pitchFamily="18" charset="0"/>
                                  <a:cs typeface="Arial" panose="020B0604020202020204" pitchFamily="34" charset="0"/>
                                </a:rPr>
                                <m:t>𝑗</m:t>
                              </m:r>
                            </m:sub>
                          </m:sSub>
                          <m:r>
                            <a:rPr lang="en-US" sz="1400" b="0" i="1" smtClean="0">
                              <a:latin typeface="Cambria Math" panose="02040503050406030204" pitchFamily="18" charset="0"/>
                              <a:cs typeface="Arial" panose="020B0604020202020204" pitchFamily="34" charset="0"/>
                            </a:rPr>
                            <m:t>,</m:t>
                          </m:r>
                          <m:r>
                            <a:rPr lang="en-US" sz="1400" b="0" i="1" smtClean="0">
                              <a:latin typeface="Cambria Math" panose="02040503050406030204" pitchFamily="18" charset="0"/>
                              <a:cs typeface="Arial" panose="020B0604020202020204" pitchFamily="34" charset="0"/>
                            </a:rPr>
                            <m:t>𝑇</m:t>
                          </m:r>
                        </m:e>
                      </m:d>
                      <m:r>
                        <a:rPr lang="en-US" sz="1400" b="0" i="1" smtClean="0">
                          <a:latin typeface="Cambria Math" panose="02040503050406030204" pitchFamily="18" charset="0"/>
                          <a:cs typeface="Arial" panose="020B0604020202020204" pitchFamily="34" charset="0"/>
                        </a:rPr>
                        <m:t>=</m:t>
                      </m:r>
                      <m:sSup>
                        <m:sSupPr>
                          <m:ctrlPr>
                            <a:rPr lang="en-US" sz="1400" b="0" i="1" smtClean="0">
                              <a:latin typeface="Cambria Math" panose="02040503050406030204" pitchFamily="18" charset="0"/>
                              <a:cs typeface="Arial" panose="020B0604020202020204" pitchFamily="34" charset="0"/>
                            </a:rPr>
                          </m:ctrlPr>
                        </m:sSupPr>
                        <m:e>
                          <m:r>
                            <a:rPr lang="en-US" sz="1400" b="0" i="1" smtClean="0">
                              <a:latin typeface="Cambria Math" panose="02040503050406030204" pitchFamily="18" charset="0"/>
                              <a:cs typeface="Arial" panose="020B0604020202020204" pitchFamily="34" charset="0"/>
                            </a:rPr>
                            <m:t>𝑒</m:t>
                          </m:r>
                        </m:e>
                        <m:sup>
                          <m:f>
                            <m:fPr>
                              <m:type m:val="skw"/>
                              <m:ctrlPr>
                                <a:rPr lang="en-US" sz="1400" b="0" i="1" smtClean="0">
                                  <a:latin typeface="Cambria Math" panose="02040503050406030204" pitchFamily="18" charset="0"/>
                                  <a:cs typeface="Arial" panose="020B0604020202020204" pitchFamily="34" charset="0"/>
                                </a:rPr>
                              </m:ctrlPr>
                            </m:fPr>
                            <m:num>
                              <m:d>
                                <m:dPr>
                                  <m:ctrlPr>
                                    <a:rPr lang="en-US" sz="1400" b="0" i="1" smtClean="0">
                                      <a:latin typeface="Cambria Math" panose="02040503050406030204" pitchFamily="18" charset="0"/>
                                      <a:cs typeface="Arial" panose="020B0604020202020204" pitchFamily="34" charset="0"/>
                                    </a:rPr>
                                  </m:ctrlPr>
                                </m:dPr>
                                <m:e>
                                  <m:sSub>
                                    <m:sSubPr>
                                      <m:ctrlPr>
                                        <a:rPr lang="en-US" sz="1400" b="0" i="1" smtClean="0">
                                          <a:latin typeface="Cambria Math" panose="02040503050406030204" pitchFamily="18" charset="0"/>
                                          <a:cs typeface="Arial" panose="020B0604020202020204" pitchFamily="34" charset="0"/>
                                        </a:rPr>
                                      </m:ctrlPr>
                                    </m:sSubPr>
                                    <m:e>
                                      <m:r>
                                        <a:rPr lang="en-US" sz="1400" b="0" i="1" smtClean="0">
                                          <a:latin typeface="Cambria Math" panose="02040503050406030204" pitchFamily="18" charset="0"/>
                                          <a:cs typeface="Arial" panose="020B0604020202020204" pitchFamily="34" charset="0"/>
                                        </a:rPr>
                                        <m:t>𝑒</m:t>
                                      </m:r>
                                    </m:e>
                                    <m:sub>
                                      <m:r>
                                        <a:rPr lang="en-US" sz="1400" b="0" i="1" smtClean="0">
                                          <a:latin typeface="Cambria Math" panose="02040503050406030204" pitchFamily="18" charset="0"/>
                                          <a:cs typeface="Arial" panose="020B0604020202020204" pitchFamily="34" charset="0"/>
                                        </a:rPr>
                                        <m:t>𝑖</m:t>
                                      </m:r>
                                    </m:sub>
                                  </m:sSub>
                                  <m:r>
                                    <a:rPr lang="en-US" sz="1400" b="0" i="1" smtClean="0">
                                      <a:latin typeface="Cambria Math" panose="02040503050406030204" pitchFamily="18" charset="0"/>
                                      <a:cs typeface="Arial" panose="020B0604020202020204" pitchFamily="34" charset="0"/>
                                    </a:rPr>
                                    <m:t>−</m:t>
                                  </m:r>
                                  <m:sSub>
                                    <m:sSubPr>
                                      <m:ctrlPr>
                                        <a:rPr lang="en-US" sz="1400" b="0" i="1" smtClean="0">
                                          <a:latin typeface="Cambria Math" panose="02040503050406030204" pitchFamily="18" charset="0"/>
                                          <a:cs typeface="Arial" panose="020B0604020202020204" pitchFamily="34" charset="0"/>
                                        </a:rPr>
                                      </m:ctrlPr>
                                    </m:sSubPr>
                                    <m:e>
                                      <m:r>
                                        <a:rPr lang="en-US" sz="1400" b="0" i="1" smtClean="0">
                                          <a:latin typeface="Cambria Math" panose="02040503050406030204" pitchFamily="18" charset="0"/>
                                          <a:cs typeface="Arial" panose="020B0604020202020204" pitchFamily="34" charset="0"/>
                                        </a:rPr>
                                        <m:t>𝑒</m:t>
                                      </m:r>
                                    </m:e>
                                    <m:sub>
                                      <m:r>
                                        <a:rPr lang="en-US" sz="1400" b="0" i="1" smtClean="0">
                                          <a:latin typeface="Cambria Math" panose="02040503050406030204" pitchFamily="18" charset="0"/>
                                          <a:cs typeface="Arial" panose="020B0604020202020204" pitchFamily="34" charset="0"/>
                                        </a:rPr>
                                        <m:t>𝑗</m:t>
                                      </m:r>
                                    </m:sub>
                                  </m:sSub>
                                </m:e>
                              </m:d>
                            </m:num>
                            <m:den>
                              <m:d>
                                <m:dPr>
                                  <m:ctrlPr>
                                    <a:rPr lang="en-US" sz="1400" b="0" i="1" smtClean="0">
                                      <a:latin typeface="Cambria Math" panose="02040503050406030204" pitchFamily="18" charset="0"/>
                                      <a:cs typeface="Arial" panose="020B0604020202020204" pitchFamily="34" charset="0"/>
                                    </a:rPr>
                                  </m:ctrlPr>
                                </m:dPr>
                                <m:e>
                                  <m:sSub>
                                    <m:sSubPr>
                                      <m:ctrlPr>
                                        <a:rPr lang="en-US" sz="1400" b="0" i="1" smtClean="0">
                                          <a:latin typeface="Cambria Math" panose="02040503050406030204" pitchFamily="18" charset="0"/>
                                          <a:cs typeface="Arial" panose="020B0604020202020204" pitchFamily="34" charset="0"/>
                                        </a:rPr>
                                      </m:ctrlPr>
                                    </m:sSubPr>
                                    <m:e>
                                      <m:r>
                                        <a:rPr lang="en-US" sz="1400" b="0" i="1" smtClean="0">
                                          <a:latin typeface="Cambria Math" panose="02040503050406030204" pitchFamily="18" charset="0"/>
                                          <a:cs typeface="Arial" panose="020B0604020202020204" pitchFamily="34" charset="0"/>
                                        </a:rPr>
                                        <m:t>𝑘</m:t>
                                      </m:r>
                                    </m:e>
                                    <m:sub>
                                      <m:r>
                                        <a:rPr lang="en-US" sz="1400" b="0" i="1" smtClean="0">
                                          <a:latin typeface="Cambria Math" panose="02040503050406030204" pitchFamily="18" charset="0"/>
                                          <a:cs typeface="Arial" panose="020B0604020202020204" pitchFamily="34" charset="0"/>
                                        </a:rPr>
                                        <m:t>𝐵</m:t>
                                      </m:r>
                                    </m:sub>
                                  </m:sSub>
                                  <m:r>
                                    <a:rPr lang="en-US" sz="1400" b="0" i="1" smtClean="0">
                                      <a:latin typeface="Cambria Math" panose="02040503050406030204" pitchFamily="18" charset="0"/>
                                      <a:cs typeface="Arial" panose="020B0604020202020204" pitchFamily="34" charset="0"/>
                                    </a:rPr>
                                    <m:t>𝑇</m:t>
                                  </m:r>
                                </m:e>
                              </m:d>
                            </m:den>
                          </m:f>
                        </m:sup>
                      </m:sSup>
                    </m:oMath>
                  </m:oMathPara>
                </a14:m>
                <a:endParaRPr lang="en-US" sz="1400" dirty="0">
                  <a:latin typeface="Arial" panose="020B0604020202020204" pitchFamily="34" charset="0"/>
                  <a:cs typeface="Arial" panose="020B0604020202020204" pitchFamily="34" charset="0"/>
                </a:endParaRPr>
              </a:p>
              <a:p>
                <a:pPr>
                  <a:lnSpc>
                    <a:spcPct val="150000"/>
                  </a:lnSpc>
                </a:pPr>
                <a:r>
                  <a:rPr lang="ru-RU" sz="1400" dirty="0">
                    <a:latin typeface="Arial" panose="020B0604020202020204" pitchFamily="34" charset="0"/>
                    <a:cs typeface="Arial" panose="020B0604020202020204" pitchFamily="34" charset="0"/>
                  </a:rPr>
                  <a:t>В формуле фигурируют 2 состояния</a:t>
                </a:r>
                <a:r>
                  <a:rPr lang="en-US" sz="1400" dirty="0">
                    <a:latin typeface="Arial" panose="020B0604020202020204" pitchFamily="34" charset="0"/>
                    <a:cs typeface="Arial" panose="020B0604020202020204" pitchFamily="34" charset="0"/>
                  </a:rPr>
                  <a:t>:</a:t>
                </a:r>
                <a:r>
                  <a:rPr lang="en-US" sz="1400" dirty="0">
                    <a:cs typeface="Arial" panose="020B0604020202020204" pitchFamily="34" charset="0"/>
                  </a:rPr>
                  <a:t> </a:t>
                </a:r>
                <a14:m>
                  <m:oMath xmlns:m="http://schemas.openxmlformats.org/officeDocument/2006/math">
                    <m:sSub>
                      <m:sSubPr>
                        <m:ctrlPr>
                          <a:rPr lang="en-US" sz="1400" i="1">
                            <a:latin typeface="Cambria Math" panose="02040503050406030204" pitchFamily="18" charset="0"/>
                            <a:cs typeface="Arial" panose="020B0604020202020204" pitchFamily="34" charset="0"/>
                          </a:rPr>
                        </m:ctrlPr>
                      </m:sSubPr>
                      <m:e>
                        <m:r>
                          <a:rPr lang="en-US" sz="1400" i="1">
                            <a:latin typeface="Cambria Math" panose="02040503050406030204" pitchFamily="18" charset="0"/>
                            <a:cs typeface="Arial" panose="020B0604020202020204" pitchFamily="34" charset="0"/>
                          </a:rPr>
                          <m:t>𝑒</m:t>
                        </m:r>
                      </m:e>
                      <m:sub>
                        <m:r>
                          <a:rPr lang="en-US" sz="1400" i="1">
                            <a:latin typeface="Cambria Math" panose="02040503050406030204" pitchFamily="18" charset="0"/>
                            <a:cs typeface="Arial" panose="020B0604020202020204" pitchFamily="34" charset="0"/>
                          </a:rPr>
                          <m:t>𝑖</m:t>
                        </m:r>
                      </m:sub>
                    </m:sSub>
                  </m:oMath>
                </a14:m>
                <a:r>
                  <a:rPr lang="ru-RU" sz="1400" dirty="0">
                    <a:cs typeface="Arial" panose="020B0604020202020204" pitchFamily="34" charset="0"/>
                  </a:rPr>
                  <a:t> </a:t>
                </a:r>
                <a:r>
                  <a:rPr lang="en-US" sz="1400" dirty="0">
                    <a:cs typeface="Arial" panose="020B0604020202020204" pitchFamily="34" charset="0"/>
                  </a:rPr>
                  <a:t> </a:t>
                </a:r>
                <a14:m>
                  <m:oMath xmlns:m="http://schemas.openxmlformats.org/officeDocument/2006/math">
                    <m:sSub>
                      <m:sSubPr>
                        <m:ctrlPr>
                          <a:rPr lang="en-US" sz="1400" i="1">
                            <a:latin typeface="Cambria Math" panose="02040503050406030204" pitchFamily="18" charset="0"/>
                            <a:cs typeface="Arial" panose="020B0604020202020204" pitchFamily="34" charset="0"/>
                          </a:rPr>
                        </m:ctrlPr>
                      </m:sSubPr>
                      <m:e>
                        <m:r>
                          <a:rPr lang="en-US" sz="1400" i="1">
                            <a:latin typeface="Cambria Math" panose="02040503050406030204" pitchFamily="18" charset="0"/>
                            <a:cs typeface="Arial" panose="020B0604020202020204" pitchFamily="34" charset="0"/>
                          </a:rPr>
                          <m:t>𝑒</m:t>
                        </m:r>
                      </m:e>
                      <m:sub>
                        <m:r>
                          <a:rPr lang="en-US" sz="1400" i="1">
                            <a:latin typeface="Cambria Math" panose="02040503050406030204" pitchFamily="18" charset="0"/>
                            <a:cs typeface="Arial" panose="020B0604020202020204" pitchFamily="34" charset="0"/>
                          </a:rPr>
                          <m:t>𝑗</m:t>
                        </m:r>
                      </m:sub>
                    </m:sSub>
                  </m:oMath>
                </a14:m>
                <a:r>
                  <a:rPr lang="ru-RU" sz="1400" dirty="0">
                    <a:latin typeface="Arial" panose="020B0604020202020204" pitchFamily="34" charset="0"/>
                    <a:cs typeface="Arial" panose="020B0604020202020204" pitchFamily="34" charset="0"/>
                  </a:rPr>
                  <a:t>, а переход между ними зависит от температуры. Физический смысл в данном случае таков, что переход в более низкоэнергетическое состояние наиболее вероятен, но увеличение энергии не является абсолютно невозможным и имеет некоторую малую вероятность.</a:t>
                </a:r>
                <a:endParaRPr lang="en-US" sz="1400" dirty="0">
                  <a:latin typeface="Arial" panose="020B0604020202020204" pitchFamily="34" charset="0"/>
                  <a:cs typeface="Arial" panose="020B0604020202020204" pitchFamily="3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830630" y="1547249"/>
                <a:ext cx="10091083" cy="4934428"/>
              </a:xfrm>
              <a:prstGeom prst="rect">
                <a:avLst/>
              </a:prstGeom>
              <a:blipFill>
                <a:blip r:embed="rId4"/>
                <a:stretch>
                  <a:fillRect l="-181" r="-181"/>
                </a:stretch>
              </a:blipFill>
            </p:spPr>
            <p:txBody>
              <a:bodyPr/>
              <a:lstStyle/>
              <a:p>
                <a:r>
                  <a:rPr lang="ru-RU">
                    <a:noFill/>
                  </a:rPr>
                  <a:t> </a:t>
                </a:r>
              </a:p>
            </p:txBody>
          </p:sp>
        </mc:Fallback>
      </mc:AlternateContent>
      <p:pic>
        <p:nvPicPr>
          <p:cNvPr id="2050" name="Picture 2" descr="Физика , Мем Тут"/>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706209" y="192691"/>
            <a:ext cx="1733191" cy="1445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3363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Имитация отжига</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11</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mc:AlternateContent xmlns:mc="http://schemas.openxmlformats.org/markup-compatibility/2006" xmlns:a14="http://schemas.microsoft.com/office/drawing/2010/main">
        <mc:Choice Requires="a14">
          <p:sp>
            <p:nvSpPr>
              <p:cNvPr id="9" name="TextBox 8"/>
              <p:cNvSpPr txBox="1"/>
              <p:nvPr/>
            </p:nvSpPr>
            <p:spPr>
              <a:xfrm>
                <a:off x="830630" y="1547249"/>
                <a:ext cx="10091083" cy="3990323"/>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Как выглядит алгоритм имитации отжига в общем виде</a:t>
                </a:r>
                <a:r>
                  <a:rPr lang="en-US" sz="1400" dirty="0">
                    <a:latin typeface="Arial" panose="020B0604020202020204" pitchFamily="34" charset="0"/>
                    <a:cs typeface="Arial" panose="020B0604020202020204" pitchFamily="34" charset="0"/>
                  </a:rPr>
                  <a:t>:</a:t>
                </a:r>
              </a:p>
              <a:p>
                <a:pPr>
                  <a:lnSpc>
                    <a:spcPct val="150000"/>
                  </a:lnSpc>
                </a:pPr>
                <a:r>
                  <a:rPr lang="ru-RU" sz="1400" dirty="0">
                    <a:latin typeface="Arial" panose="020B0604020202020204" pitchFamily="34" charset="0"/>
                    <a:cs typeface="Arial" panose="020B0604020202020204" pitchFamily="34" charset="0"/>
                  </a:rPr>
                  <a:t>На входе принимаются 2 температуры, минимальная и начальная.</a:t>
                </a:r>
              </a:p>
              <a:p>
                <a:pPr>
                  <a:lnSpc>
                    <a:spcPct val="150000"/>
                  </a:lnSpc>
                </a:pPr>
                <a:r>
                  <a:rPr lang="ru-RU" sz="1400" dirty="0">
                    <a:latin typeface="Arial" panose="020B0604020202020204" pitchFamily="34" charset="0"/>
                    <a:cs typeface="Arial" panose="020B0604020202020204" pitchFamily="34" charset="0"/>
                  </a:rPr>
                  <a:t>Задается некоторое начальное состояние, оно выбирается произвольным образом.</a:t>
                </a:r>
              </a:p>
              <a:p>
                <a:pPr>
                  <a:lnSpc>
                    <a:spcPct val="150000"/>
                  </a:lnSpc>
                </a:pPr>
                <a:r>
                  <a:rPr lang="ru-RU" sz="1400" dirty="0">
                    <a:latin typeface="Arial" panose="020B0604020202020204" pitchFamily="34" charset="0"/>
                    <a:cs typeface="Arial" panose="020B0604020202020204" pitchFamily="34" charset="0"/>
                  </a:rPr>
                  <a:t>Текущая температура приравнивается к начальной.</a:t>
                </a:r>
              </a:p>
              <a:p>
                <a:pPr>
                  <a:lnSpc>
                    <a:spcPct val="150000"/>
                  </a:lnSpc>
                </a:pPr>
                <a:r>
                  <a:rPr lang="ru-RU" sz="1400" dirty="0">
                    <a:latin typeface="Arial" panose="020B0604020202020204" pitchFamily="34" charset="0"/>
                    <a:cs typeface="Arial" panose="020B0604020202020204" pitchFamily="34" charset="0"/>
                  </a:rPr>
                  <a:t>До тех пор пока текущая температура больше минимальной, выполняем</a:t>
                </a:r>
                <a:r>
                  <a:rPr lang="en-US" sz="1400" dirty="0">
                    <a:latin typeface="Arial" panose="020B0604020202020204" pitchFamily="34" charset="0"/>
                    <a:cs typeface="Arial" panose="020B0604020202020204" pitchFamily="34" charset="0"/>
                  </a:rPr>
                  <a:t>:</a:t>
                </a:r>
              </a:p>
              <a:p>
                <a:pPr lvl="1">
                  <a:lnSpc>
                    <a:spcPct val="150000"/>
                  </a:lnSpc>
                </a:pPr>
                <a:r>
                  <a:rPr lang="ru-RU" sz="1400" dirty="0" err="1">
                    <a:latin typeface="Arial" panose="020B0604020202020204" pitchFamily="34" charset="0"/>
                    <a:cs typeface="Arial" panose="020B0604020202020204" pitchFamily="34" charset="0"/>
                  </a:rPr>
                  <a:t>Расчитываем</a:t>
                </a:r>
                <a:r>
                  <a:rPr lang="ru-RU" sz="1400" dirty="0">
                    <a:latin typeface="Arial" panose="020B0604020202020204" pitchFamily="34" charset="0"/>
                    <a:cs typeface="Arial" panose="020B0604020202020204" pitchFamily="34" charset="0"/>
                  </a:rPr>
                  <a:t> новое состояние, в которое мы переходи при выполнении шага.</a:t>
                </a:r>
              </a:p>
              <a:p>
                <a:pPr lvl="1">
                  <a:lnSpc>
                    <a:spcPct val="150000"/>
                  </a:lnSpc>
                </a:pPr>
                <a:r>
                  <a:rPr lang="ru-RU" sz="1400" dirty="0" err="1">
                    <a:latin typeface="Arial" panose="020B0604020202020204" pitchFamily="34" charset="0"/>
                    <a:cs typeface="Arial" panose="020B0604020202020204" pitchFamily="34" charset="0"/>
                  </a:rPr>
                  <a:t>Расчитываем</a:t>
                </a:r>
                <a:r>
                  <a:rPr lang="ru-RU" sz="1400" dirty="0">
                    <a:latin typeface="Arial" panose="020B0604020202020204" pitchFamily="34" charset="0"/>
                    <a:cs typeface="Arial" panose="020B0604020202020204" pitchFamily="34" charset="0"/>
                  </a:rPr>
                  <a:t> разницу энергии нового и текущего состояния.</a:t>
                </a:r>
              </a:p>
              <a:p>
                <a:pPr lvl="1">
                  <a:lnSpc>
                    <a:spcPct val="150000"/>
                  </a:lnSpc>
                </a:pPr>
                <a:r>
                  <a:rPr lang="ru-RU" sz="1400" dirty="0">
                    <a:latin typeface="Arial" panose="020B0604020202020204" pitchFamily="34" charset="0"/>
                    <a:cs typeface="Arial" panose="020B0604020202020204" pitchFamily="34" charset="0"/>
                  </a:rPr>
                  <a:t>Если разница состояний меньше либо равно нулю, то принимаем новое состояние.</a:t>
                </a:r>
              </a:p>
              <a:p>
                <a:pPr lvl="1">
                  <a:lnSpc>
                    <a:spcPct val="150000"/>
                  </a:lnSpc>
                </a:pPr>
                <a:r>
                  <a:rPr lang="ru-RU" sz="1400" dirty="0">
                    <a:latin typeface="Arial" panose="020B0604020202020204" pitchFamily="34" charset="0"/>
                    <a:cs typeface="Arial" panose="020B0604020202020204" pitchFamily="34" charset="0"/>
                  </a:rPr>
                  <a:t>Если разница состояний больше нуля, то генерируем вероятность принятия нового решения</a:t>
                </a:r>
                <a:r>
                  <a:rPr lang="en-US" sz="1400" dirty="0">
                    <a:latin typeface="Arial" panose="020B0604020202020204" pitchFamily="34" charset="0"/>
                    <a:cs typeface="Arial" panose="020B0604020202020204" pitchFamily="34" charset="0"/>
                  </a:rPr>
                  <a:t>: </a:t>
                </a:r>
                <a14:m>
                  <m:oMath xmlns:m="http://schemas.openxmlformats.org/officeDocument/2006/math">
                    <m:r>
                      <m:rPr>
                        <m:sty m:val="p"/>
                      </m:rPr>
                      <a:rPr lang="en-US" sz="1400" b="0" i="0" smtClean="0">
                        <a:latin typeface="Cambria Math" panose="02040503050406030204" pitchFamily="18" charset="0"/>
                        <a:cs typeface="Arial" panose="020B0604020202020204" pitchFamily="34" charset="0"/>
                      </a:rPr>
                      <m:t>P</m:t>
                    </m:r>
                    <m:r>
                      <a:rPr lang="en-US" sz="1400" i="1" smtClean="0">
                        <a:latin typeface="Cambria Math" panose="02040503050406030204" pitchFamily="18" charset="0"/>
                        <a:cs typeface="Arial" panose="020B0604020202020204" pitchFamily="34" charset="0"/>
                      </a:rPr>
                      <m:t>=</m:t>
                    </m:r>
                    <m:sSup>
                      <m:sSupPr>
                        <m:ctrlPr>
                          <a:rPr lang="en-US" sz="1400" i="1" smtClean="0">
                            <a:latin typeface="Cambria Math" panose="02040503050406030204" pitchFamily="18" charset="0"/>
                            <a:cs typeface="Arial" panose="020B0604020202020204" pitchFamily="34" charset="0"/>
                          </a:rPr>
                        </m:ctrlPr>
                      </m:sSupPr>
                      <m:e>
                        <m:r>
                          <a:rPr lang="en-US" sz="1400" b="0" i="1" smtClean="0">
                            <a:latin typeface="Cambria Math" panose="02040503050406030204" pitchFamily="18" charset="0"/>
                            <a:cs typeface="Arial" panose="020B0604020202020204" pitchFamily="34" charset="0"/>
                          </a:rPr>
                          <m:t>𝑒</m:t>
                        </m:r>
                      </m:e>
                      <m:sup>
                        <m:f>
                          <m:fPr>
                            <m:type m:val="lin"/>
                            <m:ctrlPr>
                              <a:rPr lang="en-US" sz="1400" i="1" smtClean="0">
                                <a:latin typeface="Cambria Math" panose="02040503050406030204" pitchFamily="18" charset="0"/>
                                <a:cs typeface="Arial" panose="020B0604020202020204" pitchFamily="34" charset="0"/>
                              </a:rPr>
                            </m:ctrlPr>
                          </m:fPr>
                          <m:num>
                            <m:r>
                              <a:rPr lang="en-US" sz="1400" i="1" smtClean="0">
                                <a:latin typeface="Cambria Math" panose="02040503050406030204" pitchFamily="18" charset="0"/>
                                <a:ea typeface="Cambria Math" panose="02040503050406030204" pitchFamily="18" charset="0"/>
                                <a:cs typeface="Arial" panose="020B0604020202020204" pitchFamily="34" charset="0"/>
                              </a:rPr>
                              <m:t>∆</m:t>
                            </m:r>
                            <m:r>
                              <a:rPr lang="en-US" sz="1400" b="0" i="1" smtClean="0">
                                <a:latin typeface="Cambria Math" panose="02040503050406030204" pitchFamily="18" charset="0"/>
                                <a:ea typeface="Cambria Math" panose="02040503050406030204" pitchFamily="18" charset="0"/>
                                <a:cs typeface="Arial" panose="020B0604020202020204" pitchFamily="34" charset="0"/>
                              </a:rPr>
                              <m:t>𝐸</m:t>
                            </m:r>
                          </m:num>
                          <m:den>
                            <m:sSub>
                              <m:sSubPr>
                                <m:ctrlPr>
                                  <a:rPr lang="en-US" sz="1400" i="1" smtClean="0">
                                    <a:latin typeface="Cambria Math" panose="02040503050406030204" pitchFamily="18" charset="0"/>
                                    <a:cs typeface="Arial" panose="020B0604020202020204" pitchFamily="34" charset="0"/>
                                  </a:rPr>
                                </m:ctrlPr>
                              </m:sSubPr>
                              <m:e>
                                <m:r>
                                  <a:rPr lang="en-US" sz="1400" b="0" i="1" smtClean="0">
                                    <a:latin typeface="Cambria Math" panose="02040503050406030204" pitchFamily="18" charset="0"/>
                                    <a:cs typeface="Arial" panose="020B0604020202020204" pitchFamily="34" charset="0"/>
                                  </a:rPr>
                                  <m:t>𝑡</m:t>
                                </m:r>
                              </m:e>
                              <m:sub>
                                <m:r>
                                  <a:rPr lang="en-US" sz="1400" b="0" i="1" smtClean="0">
                                    <a:latin typeface="Cambria Math" panose="02040503050406030204" pitchFamily="18" charset="0"/>
                                    <a:cs typeface="Arial" panose="020B0604020202020204" pitchFamily="34" charset="0"/>
                                  </a:rPr>
                                  <m:t>𝑖</m:t>
                                </m:r>
                              </m:sub>
                            </m:sSub>
                          </m:den>
                        </m:f>
                      </m:sup>
                    </m:sSup>
                  </m:oMath>
                </a14:m>
                <a:r>
                  <a:rPr lang="ru-RU" sz="1400" dirty="0">
                    <a:latin typeface="Arial" panose="020B0604020202020204" pitchFamily="34" charset="0"/>
                    <a:cs typeface="Arial" panose="020B0604020202020204" pitchFamily="34" charset="0"/>
                  </a:rPr>
                  <a:t> которую затем проверяем со случайно сгенерированным числом.</a:t>
                </a:r>
                <a:endParaRPr lang="en-US" sz="1400" dirty="0">
                  <a:latin typeface="Arial" panose="020B0604020202020204" pitchFamily="34" charset="0"/>
                  <a:cs typeface="Arial" panose="020B0604020202020204" pitchFamily="34" charset="0"/>
                </a:endParaRPr>
              </a:p>
              <a:p>
                <a:pPr lvl="1">
                  <a:lnSpc>
                    <a:spcPct val="150000"/>
                  </a:lnSpc>
                </a:pPr>
                <a:r>
                  <a:rPr lang="ru-RU" sz="1400" dirty="0">
                    <a:latin typeface="Arial" panose="020B0604020202020204" pitchFamily="34" charset="0"/>
                    <a:cs typeface="Arial" panose="020B0604020202020204" pitchFamily="34" charset="0"/>
                  </a:rPr>
                  <a:t>Понижаем температуру шагом.</a:t>
                </a:r>
              </a:p>
              <a:p>
                <a:pPr>
                  <a:lnSpc>
                    <a:spcPct val="150000"/>
                  </a:lnSpc>
                </a:pPr>
                <a:r>
                  <a:rPr lang="ru-RU" sz="1400" dirty="0">
                    <a:latin typeface="Arial" panose="020B0604020202020204" pitchFamily="34" charset="0"/>
                    <a:cs typeface="Arial" panose="020B0604020202020204" pitchFamily="34" charset="0"/>
                  </a:rPr>
                  <a:t>Возвращаем последнее достигнутое состояние.</a:t>
                </a:r>
                <a:endParaRPr lang="en-US" sz="1400" dirty="0">
                  <a:latin typeface="Arial" panose="020B0604020202020204" pitchFamily="34" charset="0"/>
                  <a:cs typeface="Arial" panose="020B0604020202020204" pitchFamily="34" charset="0"/>
                </a:endParaRPr>
              </a:p>
            </p:txBody>
          </p:sp>
        </mc:Choice>
        <mc:Fallback xmlns="">
          <p:sp>
            <p:nvSpPr>
              <p:cNvPr id="9" name="TextBox 8"/>
              <p:cNvSpPr txBox="1">
                <a:spLocks noRot="1" noChangeAspect="1" noMove="1" noResize="1" noEditPoints="1" noAdjustHandles="1" noChangeArrowheads="1" noChangeShapeType="1" noTextEdit="1"/>
              </p:cNvSpPr>
              <p:nvPr/>
            </p:nvSpPr>
            <p:spPr>
              <a:xfrm>
                <a:off x="830630" y="1547249"/>
                <a:ext cx="10091083" cy="3990323"/>
              </a:xfrm>
              <a:prstGeom prst="rect">
                <a:avLst/>
              </a:prstGeom>
              <a:blipFill>
                <a:blip r:embed="rId4"/>
                <a:stretch>
                  <a:fillRect l="-181"/>
                </a:stretch>
              </a:blipFill>
            </p:spPr>
            <p:txBody>
              <a:bodyPr/>
              <a:lstStyle/>
              <a:p>
                <a:r>
                  <a:rPr lang="ru-RU">
                    <a:noFill/>
                  </a:rPr>
                  <a:t> </a:t>
                </a:r>
              </a:p>
            </p:txBody>
          </p:sp>
        </mc:Fallback>
      </mc:AlternateContent>
    </p:spTree>
    <p:extLst>
      <p:ext uri="{BB962C8B-B14F-4D97-AF65-F5344CB8AC3E}">
        <p14:creationId xmlns:p14="http://schemas.microsoft.com/office/powerpoint/2010/main" val="2099913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dirty="0">
                <a:solidFill>
                  <a:schemeClr val="accent1">
                    <a:lumMod val="75000"/>
                  </a:schemeClr>
                </a:solidFill>
                <a:latin typeface="Arial" panose="020B0604020202020204" pitchFamily="34" charset="0"/>
                <a:cs typeface="Arial" panose="020B0604020202020204" pitchFamily="34" charset="0"/>
              </a:rPr>
              <a:t>SURVEY.MUCTR.RU</a:t>
            </a:r>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Случайны опрос</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12</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pic>
        <p:nvPicPr>
          <p:cNvPr id="6" name="Рисунок 5">
            <a:extLst>
              <a:ext uri="{FF2B5EF4-FFF2-40B4-BE49-F238E27FC236}">
                <a16:creationId xmlns:a16="http://schemas.microsoft.com/office/drawing/2014/main" id="{733C967D-59B1-4590-91F7-13885CA6D0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0437" y="1666873"/>
            <a:ext cx="5191125" cy="5191125"/>
          </a:xfrm>
          <a:prstGeom prst="rect">
            <a:avLst/>
          </a:prstGeom>
        </p:spPr>
      </p:pic>
    </p:spTree>
    <p:extLst>
      <p:ext uri="{BB962C8B-B14F-4D97-AF65-F5344CB8AC3E}">
        <p14:creationId xmlns:p14="http://schemas.microsoft.com/office/powerpoint/2010/main" val="1167764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Жадные алгоритмы</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13</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4939814"/>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Жадные алгоритмы сами по себе частично относятся к эвристическим, однако суммарная идея их применения немного отличается.</a:t>
            </a:r>
          </a:p>
          <a:p>
            <a:pPr>
              <a:lnSpc>
                <a:spcPct val="150000"/>
              </a:lnSpc>
            </a:pPr>
            <a:r>
              <a:rPr lang="ru-RU" sz="1400" dirty="0">
                <a:latin typeface="Arial" panose="020B0604020202020204" pitchFamily="34" charset="0"/>
                <a:cs typeface="Arial" panose="020B0604020202020204" pitchFamily="34" charset="0"/>
              </a:rPr>
              <a:t>Жадным алгоритмом называется алгоритм, который в каждой локальной группе решений принимает наиболее оптимальное решение, переходи в него и повторяет процедура далее. Все это строится на идеи о том, что если принимать множество оптимальных решений, то конечное решение так же будет оптимальным.</a:t>
            </a:r>
          </a:p>
          <a:p>
            <a:pPr>
              <a:lnSpc>
                <a:spcPct val="150000"/>
              </a:lnSpc>
            </a:pPr>
            <a:r>
              <a:rPr lang="ru-RU" sz="1400" dirty="0">
                <a:latin typeface="Arial" panose="020B0604020202020204" pitchFamily="34" charset="0"/>
                <a:cs typeface="Arial" panose="020B0604020202020204" pitchFamily="34" charset="0"/>
              </a:rPr>
              <a:t>Такие методы, в случае если имеется доказанный факт оптимальности глобального решения полученного на основании оптимальных локальных(что отличает такие методы от чисто эвристических) часто является более применимым чем чисто эвристические методы или динамическое программирование.</a:t>
            </a:r>
          </a:p>
          <a:p>
            <a:pPr>
              <a:lnSpc>
                <a:spcPct val="150000"/>
              </a:lnSpc>
            </a:pPr>
            <a:r>
              <a:rPr lang="ru-RU" sz="1400" dirty="0">
                <a:latin typeface="Arial" panose="020B0604020202020204" pitchFamily="34" charset="0"/>
                <a:cs typeface="Arial" panose="020B0604020202020204" pitchFamily="34" charset="0"/>
              </a:rPr>
              <a:t>Говорят, что к оптимизационной задаче применим принцип жадного выбора, если последовательность локально оптимальных выборов даёт глобально оптимальное решение. В типичном случае доказательство оптимальности следует такой схеме:</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Доказывается, что жадный выбор на первом шаге не закрывает пути к оптимальному решению: для всякого решения есть другое, согласованное с жадным выбором и не хуже первого.</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Показывается, что подзадача, возникающая после жадного выбора на первом шаге, аналогична исходной.</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Рассуждение завершается по индукции.</a:t>
            </a:r>
            <a:endParaRPr lang="en-US" sz="1400" dirty="0">
              <a:latin typeface="Arial" panose="020B0604020202020204" pitchFamily="34" charset="0"/>
              <a:cs typeface="Arial" panose="020B0604020202020204" pitchFamily="34" charset="0"/>
            </a:endParaRPr>
          </a:p>
        </p:txBody>
      </p:sp>
      <p:sp>
        <p:nvSpPr>
          <p:cNvPr id="10" name="Прямоугольник 9"/>
          <p:cNvSpPr/>
          <p:nvPr/>
        </p:nvSpPr>
        <p:spPr>
          <a:xfrm>
            <a:off x="830630" y="6487063"/>
            <a:ext cx="9176495" cy="369332"/>
          </a:xfrm>
          <a:prstGeom prst="rect">
            <a:avLst/>
          </a:prstGeom>
        </p:spPr>
        <p:txBody>
          <a:bodyPr wrap="square">
            <a:spAutoFit/>
          </a:bodyPr>
          <a:lstStyle/>
          <a:p>
            <a:r>
              <a:rPr lang="ru-RU" dirty="0">
                <a:hlinkClick r:id="rId4"/>
              </a:rPr>
              <a:t>Небольшая глава по теме</a:t>
            </a:r>
            <a:endParaRPr lang="ru-RU" dirty="0"/>
          </a:p>
        </p:txBody>
      </p:sp>
    </p:spTree>
    <p:extLst>
      <p:ext uri="{BB962C8B-B14F-4D97-AF65-F5344CB8AC3E}">
        <p14:creationId xmlns:p14="http://schemas.microsoft.com/office/powerpoint/2010/main" val="4229579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Жадные алгоритмы</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14</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4616648"/>
          </a:xfrm>
          <a:prstGeom prst="rect">
            <a:avLst/>
          </a:prstGeom>
          <a:noFill/>
        </p:spPr>
        <p:txBody>
          <a:bodyPr wrap="square" rtlCol="0">
            <a:spAutoFit/>
          </a:bodyPr>
          <a:lstStyle/>
          <a:p>
            <a:pPr>
              <a:lnSpc>
                <a:spcPct val="150000"/>
              </a:lnSpc>
            </a:pPr>
            <a:r>
              <a:rPr lang="ru-RU" sz="1400" b="1" dirty="0">
                <a:latin typeface="Arial" panose="020B0604020202020204" pitchFamily="34" charset="0"/>
                <a:cs typeface="Arial" panose="020B0604020202020204" pitchFamily="34" charset="0"/>
              </a:rPr>
              <a:t>Примеры жадных алгоритмов</a:t>
            </a:r>
            <a:endParaRPr lang="en-US" sz="1400" b="1"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Алгоритм Хаффмана (адаптивный алгоритм оптимального префиксного кодирования алфавита с минимальной избыточностью).</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Алгоритм </a:t>
            </a:r>
            <a:r>
              <a:rPr lang="ru-RU" sz="1400" dirty="0" err="1">
                <a:latin typeface="Arial" panose="020B0604020202020204" pitchFamily="34" charset="0"/>
                <a:cs typeface="Arial" panose="020B0604020202020204" pitchFamily="34" charset="0"/>
              </a:rPr>
              <a:t>Крускала</a:t>
            </a:r>
            <a:r>
              <a:rPr lang="ru-RU" sz="1400" dirty="0">
                <a:latin typeface="Arial" panose="020B0604020202020204" pitchFamily="34" charset="0"/>
                <a:cs typeface="Arial" panose="020B0604020202020204" pitchFamily="34" charset="0"/>
              </a:rPr>
              <a:t> (поиск островного дерева минимального веса в графе).</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Алгоритм Прима (поиск островного дерева минимального веса в связном графе).</a:t>
            </a:r>
          </a:p>
          <a:p>
            <a:pPr>
              <a:lnSpc>
                <a:spcPct val="150000"/>
              </a:lnSpc>
            </a:pPr>
            <a:endParaRPr lang="ru-RU" sz="1400" dirty="0">
              <a:latin typeface="Arial" panose="020B0604020202020204" pitchFamily="34" charset="0"/>
              <a:cs typeface="Arial" panose="020B0604020202020204" pitchFamily="34" charset="0"/>
            </a:endParaRPr>
          </a:p>
          <a:p>
            <a:pPr>
              <a:lnSpc>
                <a:spcPct val="150000"/>
              </a:lnSpc>
            </a:pPr>
            <a:r>
              <a:rPr lang="ru-RU" sz="1400" b="1" dirty="0">
                <a:latin typeface="Arial" panose="020B0604020202020204" pitchFamily="34" charset="0"/>
                <a:cs typeface="Arial" panose="020B0604020202020204" pitchFamily="34" charset="0"/>
              </a:rPr>
              <a:t>Задачи, в которых жадные алгоритмы не дают оптимального решения</a:t>
            </a:r>
          </a:p>
          <a:p>
            <a:pPr>
              <a:lnSpc>
                <a:spcPct val="150000"/>
              </a:lnSpc>
            </a:pPr>
            <a:r>
              <a:rPr lang="ru-RU" sz="1400" dirty="0">
                <a:latin typeface="Arial" panose="020B0604020202020204" pitchFamily="34" charset="0"/>
                <a:cs typeface="Arial" panose="020B0604020202020204" pitchFamily="34" charset="0"/>
              </a:rPr>
              <a:t>Для ряда задач, относящихся к классу NP, жадные алгоритмы не дают оптимального решения. К ним относятся:</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задача коммивояжера;</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задача минимальной раскраски графа;</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задача разбиения графа на подграфы;</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задача выделения максимальной клики;</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задачи, связанные с составлением расписаний.</a:t>
            </a:r>
          </a:p>
          <a:p>
            <a:pPr>
              <a:lnSpc>
                <a:spcPct val="150000"/>
              </a:lnSpc>
            </a:pPr>
            <a:r>
              <a:rPr lang="ru-RU" sz="1400" dirty="0">
                <a:latin typeface="Arial" panose="020B0604020202020204" pitchFamily="34" charset="0"/>
                <a:cs typeface="Arial" panose="020B0604020202020204" pitchFamily="34" charset="0"/>
              </a:rPr>
              <a:t>Тем не менее, в ряде задач жадные алгоритмы дают неплохие приближённые решения.</a:t>
            </a:r>
          </a:p>
        </p:txBody>
      </p:sp>
      <p:pic>
        <p:nvPicPr>
          <p:cNvPr id="12290" name="Picture 2" descr="Жадный алгоритм? И так сойдет, Мем И так сойдет"/>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91912" y="4130792"/>
            <a:ext cx="2967415" cy="2225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8050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Динамическое программирование</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15</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2677656"/>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Динамическое программирование чем то похоже на жадные алгоритмы, в частности тем, что как и в случае с жадным алгоритмом здесь оперируют подзадачами и их решением.</a:t>
            </a:r>
          </a:p>
          <a:p>
            <a:pPr>
              <a:lnSpc>
                <a:spcPct val="150000"/>
              </a:lnSpc>
            </a:pPr>
            <a:r>
              <a:rPr lang="ru-RU" sz="1400" dirty="0">
                <a:latin typeface="Arial" panose="020B0604020202020204" pitchFamily="34" charset="0"/>
                <a:cs typeface="Arial" panose="020B0604020202020204" pitchFamily="34" charset="0"/>
              </a:rPr>
              <a:t>Суммарно идея динамического программирования заключается в том, что мы разбиваем задачу на малые подзадачи, спускаясь вниз, далее, находим самую минимальную подзадачу, решаем, ее, затем, имея ее решение, мы создаем подзадачи, которые включают в свое решение решенную более меньшую подзадачу, снова получаем их решения, сохраняем их, и движемся далее вверх. Основной вопрос в том, дает ли рекурсивный алгоритм одинаковый ответ при одинаковой подзадаче?</a:t>
            </a:r>
          </a:p>
          <a:p>
            <a:pPr>
              <a:lnSpc>
                <a:spcPct val="150000"/>
              </a:lnSpc>
            </a:pPr>
            <a:endParaRPr lang="en-US" sz="1400" dirty="0">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stretch>
            <a:fillRect/>
          </a:stretch>
        </p:blipFill>
        <p:spPr>
          <a:xfrm>
            <a:off x="1790902" y="3932258"/>
            <a:ext cx="5805000" cy="1035000"/>
          </a:xfrm>
          <a:prstGeom prst="rect">
            <a:avLst/>
          </a:prstGeom>
        </p:spPr>
      </p:pic>
      <p:pic>
        <p:nvPicPr>
          <p:cNvPr id="6" name="Рисунок 5"/>
          <p:cNvPicPr>
            <a:picLocks noChangeAspect="1"/>
          </p:cNvPicPr>
          <p:nvPr/>
        </p:nvPicPr>
        <p:blipFill>
          <a:blip r:embed="rId5"/>
          <a:stretch>
            <a:fillRect/>
          </a:stretch>
        </p:blipFill>
        <p:spPr>
          <a:xfrm>
            <a:off x="985402" y="4993001"/>
            <a:ext cx="7416000" cy="1656000"/>
          </a:xfrm>
          <a:prstGeom prst="rect">
            <a:avLst/>
          </a:prstGeom>
        </p:spPr>
      </p:pic>
      <p:sp>
        <p:nvSpPr>
          <p:cNvPr id="10" name="Прямоугольник 9"/>
          <p:cNvSpPr/>
          <p:nvPr/>
        </p:nvSpPr>
        <p:spPr>
          <a:xfrm>
            <a:off x="821105" y="6356353"/>
            <a:ext cx="2716854" cy="369332"/>
          </a:xfrm>
          <a:prstGeom prst="rect">
            <a:avLst/>
          </a:prstGeom>
        </p:spPr>
        <p:txBody>
          <a:bodyPr wrap="square">
            <a:spAutoFit/>
          </a:bodyPr>
          <a:lstStyle/>
          <a:p>
            <a:r>
              <a:rPr lang="ru-RU" dirty="0" err="1">
                <a:hlinkClick r:id="rId6"/>
              </a:rPr>
              <a:t>Подробненько</a:t>
            </a:r>
            <a:r>
              <a:rPr lang="ru-RU" dirty="0">
                <a:hlinkClick r:id="rId6"/>
              </a:rPr>
              <a:t> с теорией</a:t>
            </a:r>
            <a:endParaRPr lang="ru-RU" dirty="0"/>
          </a:p>
        </p:txBody>
      </p:sp>
      <p:sp>
        <p:nvSpPr>
          <p:cNvPr id="11" name="Прямоугольник 10"/>
          <p:cNvSpPr/>
          <p:nvPr/>
        </p:nvSpPr>
        <p:spPr>
          <a:xfrm>
            <a:off x="8414429" y="3720657"/>
            <a:ext cx="3299757" cy="3000821"/>
          </a:xfrm>
          <a:prstGeom prst="rect">
            <a:avLst/>
          </a:prstGeom>
        </p:spPr>
        <p:txBody>
          <a:bodyPr wrap="square">
            <a:spAutoFit/>
          </a:bodyPr>
          <a:lstStyle/>
          <a:p>
            <a:pPr>
              <a:lnSpc>
                <a:spcPct val="150000"/>
              </a:lnSpc>
            </a:pPr>
            <a:r>
              <a:rPr lang="ru-RU" sz="1400" dirty="0">
                <a:latin typeface="Arial" panose="020B0604020202020204" pitchFamily="34" charset="0"/>
                <a:cs typeface="Arial" panose="020B0604020202020204" pitchFamily="34" charset="0"/>
              </a:rPr>
              <a:t>По итогу динамическое программирование требует следующего для решения какой либо задачи</a:t>
            </a:r>
            <a:r>
              <a:rPr lang="en-US" sz="1400"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перекрывающиеся подзадачи;</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оптимальная подструктура;</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возможность запоминания решения часто встречающихся подзадач.</a:t>
            </a:r>
          </a:p>
        </p:txBody>
      </p:sp>
    </p:spTree>
    <p:extLst>
      <p:ext uri="{BB962C8B-B14F-4D97-AF65-F5344CB8AC3E}">
        <p14:creationId xmlns:p14="http://schemas.microsoft.com/office/powerpoint/2010/main" val="32624658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Динамическое программирование</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16</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3970318"/>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Словами общую идею построения алгоритма можно описать следующим образом</a:t>
            </a:r>
            <a:r>
              <a:rPr lang="en-US" sz="1400"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Разбиение задачи на подзадачи меньшего размера.</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Нахождение оптимального решения подзадач рекурсивно, проделывая такой же </a:t>
            </a:r>
            <a:r>
              <a:rPr lang="ru-RU" sz="1400" dirty="0" err="1">
                <a:latin typeface="Arial" panose="020B0604020202020204" pitchFamily="34" charset="0"/>
                <a:cs typeface="Arial" panose="020B0604020202020204" pitchFamily="34" charset="0"/>
              </a:rPr>
              <a:t>трехшаговый</a:t>
            </a:r>
            <a:r>
              <a:rPr lang="ru-RU" sz="1400" dirty="0">
                <a:latin typeface="Arial" panose="020B0604020202020204" pitchFamily="34" charset="0"/>
                <a:cs typeface="Arial" panose="020B0604020202020204" pitchFamily="34" charset="0"/>
              </a:rPr>
              <a:t> алгоритм.</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Использование полученного решения подзадач для конструирования решения исходной задачи.</a:t>
            </a:r>
            <a:endParaRPr lang="en-US" sz="1400" dirty="0">
              <a:latin typeface="Arial" panose="020B0604020202020204" pitchFamily="34" charset="0"/>
              <a:cs typeface="Arial" panose="020B0604020202020204" pitchFamily="34" charset="0"/>
            </a:endParaRPr>
          </a:p>
          <a:p>
            <a:pPr>
              <a:lnSpc>
                <a:spcPct val="150000"/>
              </a:lnSpc>
            </a:pPr>
            <a:r>
              <a:rPr lang="ru-RU" sz="1400" dirty="0">
                <a:latin typeface="Arial" panose="020B0604020202020204" pitchFamily="34" charset="0"/>
                <a:cs typeface="Arial" panose="020B0604020202020204" pitchFamily="34" charset="0"/>
              </a:rPr>
              <a:t>Есть 2 варианта динамического программирования</a:t>
            </a:r>
            <a:r>
              <a:rPr lang="en-US" sz="1400"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нисходящее динамическое программирование: задача разбивается на подзадачи меньшего размера, они решаются и затем комбинируются для решения исходной задачи. Используется запоминание для решений уже решенных подзадач.</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восходящее динамическое программирование: все подзадачи, которые впоследствии понадобятся для решения исходной задачи просчитываются заранее и затем используются для построения решения исходной задачи. Этот способ лучше нисходящего программирования в смысле размера необходимого стека и количества вызова функций, но иногда бывает нелегко заранее выяснить, решение каких подзадач нам потребуется в дальнейшем.</a:t>
            </a:r>
            <a:endParaRPr lang="en-US" sz="1400" dirty="0">
              <a:latin typeface="Arial" panose="020B0604020202020204" pitchFamily="34" charset="0"/>
              <a:cs typeface="Arial" panose="020B0604020202020204" pitchFamily="34" charset="0"/>
            </a:endParaRPr>
          </a:p>
        </p:txBody>
      </p:sp>
      <p:pic>
        <p:nvPicPr>
          <p:cNvPr id="8194" name="Picture 2" descr="Ничего не понял Но очень интересно, Memchik.ru"/>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0380" y="5385418"/>
            <a:ext cx="2621808" cy="14725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81627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Пример</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17</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1708160"/>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Очень удобно проиллюстрировать динамический алгоритм на поиске чисел Фибоначчи.</a:t>
            </a:r>
            <a:endParaRPr lang="en-US" sz="1400" dirty="0">
              <a:latin typeface="Arial" panose="020B0604020202020204" pitchFamily="34" charset="0"/>
              <a:cs typeface="Arial" panose="020B0604020202020204" pitchFamily="34" charset="0"/>
            </a:endParaRPr>
          </a:p>
          <a:p>
            <a:pPr>
              <a:lnSpc>
                <a:spcPct val="150000"/>
              </a:lnSpc>
            </a:pPr>
            <a:r>
              <a:rPr lang="ru-RU" sz="1400" dirty="0">
                <a:latin typeface="Arial" panose="020B0604020202020204" pitchFamily="34" charset="0"/>
                <a:cs typeface="Arial" panose="020B0604020202020204" pitchFamily="34" charset="0"/>
              </a:rPr>
              <a:t>Часто во многих книгах по программированию числа Фибоначчи используются для иллюстрирования рекурсии и рекурсивных алгоритмов. Однако, затем многие программисты узнают, что это определенно неоптимальное использование рекурсии. </a:t>
            </a:r>
          </a:p>
          <a:p>
            <a:pPr>
              <a:lnSpc>
                <a:spcPct val="150000"/>
              </a:lnSpc>
            </a:pPr>
            <a:endParaRPr lang="en-US" sz="1400" dirty="0">
              <a:latin typeface="Arial" panose="020B0604020202020204" pitchFamily="34" charset="0"/>
              <a:cs typeface="Arial" panose="020B0604020202020204" pitchFamily="34" charset="0"/>
            </a:endParaRPr>
          </a:p>
        </p:txBody>
      </p:sp>
      <p:pic>
        <p:nvPicPr>
          <p:cNvPr id="10" name="Рисунок 9"/>
          <p:cNvPicPr>
            <a:picLocks noChangeAspect="1"/>
          </p:cNvPicPr>
          <p:nvPr/>
        </p:nvPicPr>
        <p:blipFill>
          <a:blip r:embed="rId4"/>
          <a:stretch>
            <a:fillRect/>
          </a:stretch>
        </p:blipFill>
        <p:spPr>
          <a:xfrm>
            <a:off x="1213908" y="2929381"/>
            <a:ext cx="8505000" cy="3753000"/>
          </a:xfrm>
          <a:prstGeom prst="rect">
            <a:avLst/>
          </a:prstGeom>
        </p:spPr>
      </p:pic>
    </p:spTree>
    <p:extLst>
      <p:ext uri="{BB962C8B-B14F-4D97-AF65-F5344CB8AC3E}">
        <p14:creationId xmlns:p14="http://schemas.microsoft.com/office/powerpoint/2010/main" val="20215082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Пример</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18</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1" y="1547249"/>
            <a:ext cx="7082776" cy="4616648"/>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Как можно заметить алгоритм поиска чисел Фибоначчи однотипен, для каждого следующего числа нужно знать 2 предыдущих, и так что называется до победного. При этом строго известны первые 2 числа. Если решать эту задачу простой рекурсией, то результат будет плачевным, чем больше будет число, тем больше будет однотипных операций. Однако, замечая, что подзадачи поиска предыдущего числа всегда одинаковы, и по сути единожды найденное число можно затем использовать всякий раз когда нужно вычислить следующее, мы можем сохранять все числа в некоторый массив и использовать их, если нам нужно вычислить новое число, что позволит превратить наш алгоритм из рекурсивного в итеративный.</a:t>
            </a:r>
          </a:p>
          <a:p>
            <a:pPr>
              <a:lnSpc>
                <a:spcPct val="150000"/>
              </a:lnSpc>
            </a:pPr>
            <a:r>
              <a:rPr lang="ru-RU" sz="1400" dirty="0">
                <a:latin typeface="Arial" panose="020B0604020202020204" pitchFamily="34" charset="0"/>
                <a:cs typeface="Arial" panose="020B0604020202020204" pitchFamily="34" charset="0"/>
              </a:rPr>
              <a:t>По сути, решаю эту задачу, мы сначала обратили внимание на закономерность и однотипность действий, поняли, что для каждого следующего числа эти действия буду давать такой же результат, и сама задача сводиться к нахождению предыдущих значений.</a:t>
            </a:r>
            <a:endParaRPr lang="en-US" sz="1400" dirty="0">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stretch>
            <a:fillRect/>
          </a:stretch>
        </p:blipFill>
        <p:spPr>
          <a:xfrm>
            <a:off x="7495783" y="1803162"/>
            <a:ext cx="3330222" cy="4735753"/>
          </a:xfrm>
          <a:prstGeom prst="rect">
            <a:avLst/>
          </a:prstGeom>
        </p:spPr>
      </p:pic>
      <p:sp>
        <p:nvSpPr>
          <p:cNvPr id="6" name="Прямоугольник 5"/>
          <p:cNvSpPr/>
          <p:nvPr/>
        </p:nvSpPr>
        <p:spPr>
          <a:xfrm>
            <a:off x="830630" y="6260865"/>
            <a:ext cx="6665153" cy="369332"/>
          </a:xfrm>
          <a:prstGeom prst="rect">
            <a:avLst/>
          </a:prstGeom>
        </p:spPr>
        <p:txBody>
          <a:bodyPr wrap="square">
            <a:spAutoFit/>
          </a:bodyPr>
          <a:lstStyle/>
          <a:p>
            <a:r>
              <a:rPr lang="ru-RU" dirty="0">
                <a:hlinkClick r:id="rId5"/>
              </a:rPr>
              <a:t>Почитать подробное описание с примером кода</a:t>
            </a:r>
            <a:endParaRPr lang="ru-RU" dirty="0"/>
          </a:p>
        </p:txBody>
      </p:sp>
    </p:spTree>
    <p:extLst>
      <p:ext uri="{BB962C8B-B14F-4D97-AF65-F5344CB8AC3E}">
        <p14:creationId xmlns:p14="http://schemas.microsoft.com/office/powerpoint/2010/main" val="8889419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3823331" y="3149823"/>
            <a:ext cx="4545339" cy="558354"/>
          </a:xfrm>
          <a:prstGeom prst="rect">
            <a:avLst/>
          </a:prstGeom>
          <a:noFill/>
        </p:spPr>
        <p:txBody>
          <a:bodyPr wrap="none" lIns="65274" tIns="32637" rIns="65274" bIns="32637" rtlCol="0">
            <a:spAutoFit/>
          </a:bodyPr>
          <a:lstStyle/>
          <a:p>
            <a:r>
              <a:rPr lang="ru-RU" sz="3200" b="1" dirty="0">
                <a:solidFill>
                  <a:schemeClr val="bg1"/>
                </a:solidFill>
                <a:latin typeface="Arial" panose="020B0604020202020204" pitchFamily="34" charset="0"/>
                <a:cs typeface="Arial" panose="020B0604020202020204" pitchFamily="34" charset="0"/>
              </a:rPr>
              <a:t>Спасибо за внимание</a:t>
            </a:r>
          </a:p>
        </p:txBody>
      </p:sp>
    </p:spTree>
    <p:extLst>
      <p:ext uri="{BB962C8B-B14F-4D97-AF65-F5344CB8AC3E}">
        <p14:creationId xmlns:p14="http://schemas.microsoft.com/office/powerpoint/2010/main" val="2323092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2</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pic>
        <p:nvPicPr>
          <p:cNvPr id="3074" name="Picture 2" descr="Остановись... , Мем Лемур узбагойся"/>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77339" y="919948"/>
            <a:ext cx="5511055" cy="4908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55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Разделяй и Властвуй</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3</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4939814"/>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Все описанные ниже алгоритмы так или иначе укладываются в идею разделяй и властвуй. Суть этой идеи в том, что бы разбить одну огромную и сложную проблему, придумывания решения которой само по себе занимает много времени, на некоторое количество более мелких, решение которых как в вопрос его создания и реализации так и в вопросе исполнения будет значительно быстрее.</a:t>
            </a:r>
          </a:p>
          <a:p>
            <a:pPr>
              <a:lnSpc>
                <a:spcPct val="150000"/>
              </a:lnSpc>
            </a:pPr>
            <a:r>
              <a:rPr lang="ru-RU" sz="1400" dirty="0">
                <a:latin typeface="Arial" panose="020B0604020202020204" pitchFamily="34" charset="0"/>
                <a:cs typeface="Arial" panose="020B0604020202020204" pitchFamily="34" charset="0"/>
              </a:rPr>
              <a:t>Ярким примером может служить расчет алгебраических выражений, </a:t>
            </a:r>
          </a:p>
          <a:p>
            <a:pPr marL="342900" indent="-342900">
              <a:lnSpc>
                <a:spcPct val="150000"/>
              </a:lnSpc>
              <a:buFont typeface="+mj-lt"/>
              <a:buAutoNum type="arabicPeriod"/>
            </a:pPr>
            <a:r>
              <a:rPr lang="ru-RU" sz="1400" dirty="0">
                <a:latin typeface="Arial" panose="020B0604020202020204" pitchFamily="34" charset="0"/>
                <a:cs typeface="Arial" panose="020B0604020202020204" pitchFamily="34" charset="0"/>
              </a:rPr>
              <a:t>мы можем раздробить выражение любой сложности на группы меньшей сложности</a:t>
            </a:r>
          </a:p>
          <a:p>
            <a:pPr marL="342900" indent="-342900">
              <a:lnSpc>
                <a:spcPct val="150000"/>
              </a:lnSpc>
              <a:buFont typeface="+mj-lt"/>
              <a:buAutoNum type="arabicPeriod"/>
            </a:pPr>
            <a:r>
              <a:rPr lang="ru-RU" sz="1400" dirty="0">
                <a:latin typeface="Arial" panose="020B0604020202020204" pitchFamily="34" charset="0"/>
                <a:cs typeface="Arial" panose="020B0604020202020204" pitchFamily="34" charset="0"/>
              </a:rPr>
              <a:t>повторить этот процесс несколько раз, до тех пор пока не достигнем приемлемой сложности</a:t>
            </a:r>
          </a:p>
          <a:p>
            <a:pPr marL="342900" indent="-342900">
              <a:lnSpc>
                <a:spcPct val="150000"/>
              </a:lnSpc>
              <a:buFont typeface="+mj-lt"/>
              <a:buAutoNum type="arabicPeriod"/>
            </a:pPr>
            <a:r>
              <a:rPr lang="ru-RU" sz="1400" dirty="0">
                <a:latin typeface="Arial" panose="020B0604020202020204" pitchFamily="34" charset="0"/>
                <a:cs typeface="Arial" panose="020B0604020202020204" pitchFamily="34" charset="0"/>
              </a:rPr>
              <a:t>после, вычислив самые простые выражения мы сможем упростить </a:t>
            </a:r>
            <a:br>
              <a:rPr lang="ru-RU" sz="1400" dirty="0">
                <a:latin typeface="Arial" panose="020B0604020202020204" pitchFamily="34" charset="0"/>
                <a:cs typeface="Arial" panose="020B0604020202020204" pitchFamily="34" charset="0"/>
              </a:rPr>
            </a:br>
            <a:r>
              <a:rPr lang="ru-RU" sz="1400" dirty="0">
                <a:latin typeface="Arial" panose="020B0604020202020204" pitchFamily="34" charset="0"/>
                <a:cs typeface="Arial" panose="020B0604020202020204" pitchFamily="34" charset="0"/>
              </a:rPr>
              <a:t>более сложные и вычислить уже их</a:t>
            </a:r>
          </a:p>
          <a:p>
            <a:pPr marL="342900" indent="-342900">
              <a:lnSpc>
                <a:spcPct val="150000"/>
              </a:lnSpc>
              <a:buFont typeface="+mj-lt"/>
              <a:buAutoNum type="arabicPeriod"/>
            </a:pPr>
            <a:r>
              <a:rPr lang="ru-RU" sz="1400" dirty="0">
                <a:latin typeface="Arial" panose="020B0604020202020204" pitchFamily="34" charset="0"/>
                <a:cs typeface="Arial" panose="020B0604020202020204" pitchFamily="34" charset="0"/>
              </a:rPr>
              <a:t>Поднимаясь в обратную сторону мы сократим итоговую сложность </a:t>
            </a:r>
            <a:br>
              <a:rPr lang="ru-RU" sz="1400" dirty="0">
                <a:latin typeface="Arial" panose="020B0604020202020204" pitchFamily="34" charset="0"/>
                <a:cs typeface="Arial" panose="020B0604020202020204" pitchFamily="34" charset="0"/>
              </a:rPr>
            </a:br>
            <a:r>
              <a:rPr lang="ru-RU" sz="1400" dirty="0">
                <a:latin typeface="Arial" panose="020B0604020202020204" pitchFamily="34" charset="0"/>
                <a:cs typeface="Arial" panose="020B0604020202020204" pitchFamily="34" charset="0"/>
              </a:rPr>
              <a:t>первого выражения до самой простой операции между двумя числами</a:t>
            </a:r>
          </a:p>
          <a:p>
            <a:pPr marL="342900" indent="-342900">
              <a:lnSpc>
                <a:spcPct val="150000"/>
              </a:lnSpc>
              <a:buFont typeface="+mj-lt"/>
              <a:buAutoNum type="arabicPeriod"/>
            </a:pPr>
            <a:r>
              <a:rPr lang="ru-RU" sz="1400" dirty="0">
                <a:latin typeface="Arial" panose="020B0604020202020204" pitchFamily="34" charset="0"/>
                <a:cs typeface="Arial" panose="020B0604020202020204" pitchFamily="34" charset="0"/>
              </a:rPr>
              <a:t>Таким образом мы получили нужное решение</a:t>
            </a:r>
          </a:p>
          <a:p>
            <a:pPr>
              <a:lnSpc>
                <a:spcPct val="150000"/>
              </a:lnSpc>
            </a:pPr>
            <a:endParaRPr lang="ru-RU" sz="1400" dirty="0">
              <a:latin typeface="Arial" panose="020B0604020202020204" pitchFamily="34" charset="0"/>
              <a:cs typeface="Arial" panose="020B0604020202020204" pitchFamily="34" charset="0"/>
            </a:endParaRPr>
          </a:p>
          <a:p>
            <a:pPr>
              <a:lnSpc>
                <a:spcPct val="150000"/>
              </a:lnSpc>
            </a:pPr>
            <a:r>
              <a:rPr lang="ru-RU" sz="1400" dirty="0">
                <a:latin typeface="Arial" panose="020B0604020202020204" pitchFamily="34" charset="0"/>
                <a:cs typeface="Arial" panose="020B0604020202020204" pitchFamily="34" charset="0"/>
              </a:rPr>
              <a:t>Примером такого алгоритма является быстрая сортировка </a:t>
            </a:r>
          </a:p>
          <a:p>
            <a:pPr>
              <a:lnSpc>
                <a:spcPct val="150000"/>
              </a:lnSpc>
            </a:pPr>
            <a:r>
              <a:rPr lang="ru-RU" sz="1400" dirty="0">
                <a:latin typeface="Arial" panose="020B0604020202020204" pitchFamily="34" charset="0"/>
                <a:cs typeface="Arial" panose="020B0604020202020204" pitchFamily="34" charset="0"/>
              </a:rPr>
              <a:t>и сортировка слиянием</a:t>
            </a:r>
          </a:p>
        </p:txBody>
      </p:sp>
      <p:pic>
        <p:nvPicPr>
          <p:cNvPr id="3" name="Рисунок 2"/>
          <p:cNvPicPr>
            <a:picLocks noChangeAspect="1"/>
          </p:cNvPicPr>
          <p:nvPr/>
        </p:nvPicPr>
        <p:blipFill>
          <a:blip r:embed="rId4"/>
          <a:stretch>
            <a:fillRect/>
          </a:stretch>
        </p:blipFill>
        <p:spPr>
          <a:xfrm>
            <a:off x="7192565" y="3989097"/>
            <a:ext cx="4058153" cy="2367256"/>
          </a:xfrm>
          <a:prstGeom prst="rect">
            <a:avLst/>
          </a:prstGeom>
        </p:spPr>
      </p:pic>
    </p:spTree>
    <p:extLst>
      <p:ext uri="{BB962C8B-B14F-4D97-AF65-F5344CB8AC3E}">
        <p14:creationId xmlns:p14="http://schemas.microsoft.com/office/powerpoint/2010/main" val="3450533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Разделяй и Властвуй</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4</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48210" y="1694647"/>
            <a:ext cx="9236396" cy="3791872"/>
          </a:xfrm>
          <a:prstGeom prst="rect">
            <a:avLst/>
          </a:prstGeom>
          <a:noFill/>
        </p:spPr>
        <p:txBody>
          <a:bodyPr wrap="square" rtlCol="0">
            <a:spAutoFit/>
          </a:bodyPr>
          <a:lstStyle/>
          <a:p>
            <a:pPr>
              <a:lnSpc>
                <a:spcPct val="150000"/>
              </a:lnSpc>
            </a:pPr>
            <a:r>
              <a:rPr lang="ru-RU" dirty="0">
                <a:latin typeface="Arial" panose="020B0604020202020204" pitchFamily="34" charset="0"/>
                <a:cs typeface="Arial" panose="020B0604020202020204" pitchFamily="34" charset="0"/>
              </a:rPr>
              <a:t>Преимущества</a:t>
            </a:r>
            <a:r>
              <a:rPr lang="en-US"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Помогает в открытии новых и быстрых алгоритмов</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Уменьшает асимптотическую сложность</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Адаптирован к </a:t>
            </a:r>
            <a:r>
              <a:rPr lang="ru-RU" sz="1400" dirty="0" err="1">
                <a:latin typeface="Arial" panose="020B0604020202020204" pitchFamily="34" charset="0"/>
                <a:cs typeface="Arial" panose="020B0604020202020204" pitchFamily="34" charset="0"/>
              </a:rPr>
              <a:t>паралельному</a:t>
            </a:r>
            <a:r>
              <a:rPr lang="ru-RU" sz="1400" dirty="0">
                <a:latin typeface="Arial" panose="020B0604020202020204" pitchFamily="34" charset="0"/>
                <a:cs typeface="Arial" panose="020B0604020202020204" pitchFamily="34" charset="0"/>
              </a:rPr>
              <a:t> программированию</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Адаптирован к использованию кеширования</a:t>
            </a:r>
          </a:p>
          <a:p>
            <a:pPr>
              <a:lnSpc>
                <a:spcPct val="150000"/>
              </a:lnSpc>
            </a:pPr>
            <a:endParaRPr lang="ru-RU" sz="1400" dirty="0">
              <a:latin typeface="Arial" panose="020B0604020202020204" pitchFamily="34" charset="0"/>
              <a:cs typeface="Arial" panose="020B0604020202020204" pitchFamily="34" charset="0"/>
            </a:endParaRPr>
          </a:p>
          <a:p>
            <a:pPr>
              <a:lnSpc>
                <a:spcPct val="150000"/>
              </a:lnSpc>
            </a:pPr>
            <a:r>
              <a:rPr lang="ru-RU" dirty="0">
                <a:latin typeface="Arial" panose="020B0604020202020204" pitchFamily="34" charset="0"/>
                <a:cs typeface="Arial" panose="020B0604020202020204" pitchFamily="34" charset="0"/>
              </a:rPr>
              <a:t>Недостатки</a:t>
            </a:r>
            <a:r>
              <a:rPr lang="en-US" dirty="0">
                <a:latin typeface="Arial" panose="020B0604020202020204" pitchFamily="34" charset="0"/>
                <a:cs typeface="Arial" panose="020B0604020202020204" pitchFamily="34" charset="0"/>
              </a:rPr>
              <a:t>:</a:t>
            </a:r>
            <a:endParaRPr lang="en-US" sz="1400"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Ограничение рекурсивной природы (глубина стека, окончание рекурсии, ветвление)</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Сложность поиска малых задач</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Решение только через оптимальный вариант</a:t>
            </a:r>
          </a:p>
          <a:p>
            <a:pPr>
              <a:lnSpc>
                <a:spcPct val="150000"/>
              </a:lnSpc>
            </a:pPr>
            <a:endParaRPr lang="ru-RU"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83919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Эвристические алгоритмы</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5</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2031325"/>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Что же можно понимать под подходами к построению алгоритмов? Основная масса алгоритмов строиться на некоторой математической обоснованности, т.е. имеется какая то задача, и эта задача решается сначала аналитически, доказывается и показывается ее правильность, и в итоге все это обличается и описывается каким либо программным кодом который затем постоянно решает эту задачу на основании уже придуманного теоретического решения.</a:t>
            </a:r>
          </a:p>
          <a:p>
            <a:pPr>
              <a:lnSpc>
                <a:spcPct val="150000"/>
              </a:lnSpc>
            </a:pPr>
            <a:r>
              <a:rPr lang="ru-RU" sz="1400" dirty="0">
                <a:latin typeface="Arial" panose="020B0604020202020204" pitchFamily="34" charset="0"/>
                <a:cs typeface="Arial" panose="020B0604020202020204" pitchFamily="34" charset="0"/>
              </a:rPr>
              <a:t>Все ли задачи можно решить таким способом?</a:t>
            </a:r>
          </a:p>
        </p:txBody>
      </p:sp>
      <p:sp>
        <p:nvSpPr>
          <p:cNvPr id="14" name="TextBox 13"/>
          <p:cNvSpPr txBox="1"/>
          <p:nvPr/>
        </p:nvSpPr>
        <p:spPr>
          <a:xfrm>
            <a:off x="3888336" y="3417230"/>
            <a:ext cx="7812824" cy="3000821"/>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Ответ очевиден, и не очевиден одновременно</a:t>
            </a:r>
            <a:r>
              <a:rPr lang="en-US" sz="1400" dirty="0">
                <a:latin typeface="Arial" panose="020B0604020202020204" pitchFamily="34" charset="0"/>
                <a:cs typeface="Arial" panose="020B0604020202020204" pitchFamily="34" charset="0"/>
              </a:rPr>
              <a:t>: </a:t>
            </a:r>
            <a:r>
              <a:rPr lang="ru-RU" sz="1400" dirty="0">
                <a:latin typeface="Arial" panose="020B0604020202020204" pitchFamily="34" charset="0"/>
                <a:cs typeface="Arial" panose="020B0604020202020204" pitchFamily="34" charset="0"/>
              </a:rPr>
              <a:t>разумеется нет, и да.</a:t>
            </a:r>
          </a:p>
          <a:p>
            <a:pPr>
              <a:lnSpc>
                <a:spcPct val="150000"/>
              </a:lnSpc>
            </a:pPr>
            <a:r>
              <a:rPr lang="ru-RU" sz="1400" dirty="0">
                <a:latin typeface="Arial" panose="020B0604020202020204" pitchFamily="34" charset="0"/>
                <a:cs typeface="Arial" panose="020B0604020202020204" pitchFamily="34" charset="0"/>
              </a:rPr>
              <a:t>Теоретически, если у нас есть бесконечное количество времени на решение какой либо задачи, мы можем найти правильное, доказанное и обоснованное всецело решение, но как правило, времени нет.</a:t>
            </a:r>
          </a:p>
          <a:p>
            <a:pPr>
              <a:lnSpc>
                <a:spcPct val="150000"/>
              </a:lnSpc>
            </a:pPr>
            <a:r>
              <a:rPr lang="ru-RU" sz="1400" dirty="0">
                <a:latin typeface="Arial" panose="020B0604020202020204" pitchFamily="34" charset="0"/>
                <a:cs typeface="Arial" panose="020B0604020202020204" pitchFamily="34" charset="0"/>
              </a:rPr>
              <a:t>В этом случае на помощь приходит Эвристический подход</a:t>
            </a:r>
            <a:r>
              <a:rPr lang="en-US" sz="1400" dirty="0">
                <a:latin typeface="Arial" panose="020B0604020202020204" pitchFamily="34" charset="0"/>
                <a:cs typeface="Arial" panose="020B0604020202020204" pitchFamily="34" charset="0"/>
              </a:rPr>
              <a:t>:</a:t>
            </a:r>
          </a:p>
          <a:p>
            <a:pPr>
              <a:lnSpc>
                <a:spcPct val="150000"/>
              </a:lnSpc>
            </a:pPr>
            <a:r>
              <a:rPr lang="ru-RU" sz="1400" b="1" dirty="0">
                <a:latin typeface="Arial" panose="020B0604020202020204" pitchFamily="34" charset="0"/>
                <a:cs typeface="Arial" panose="020B0604020202020204" pitchFamily="34" charset="0"/>
              </a:rPr>
              <a:t>Эвристический алгоритм </a:t>
            </a:r>
            <a:r>
              <a:rPr lang="ru-RU" sz="1400" dirty="0">
                <a:latin typeface="Arial" panose="020B0604020202020204" pitchFamily="34" charset="0"/>
                <a:cs typeface="Arial" panose="020B0604020202020204" pitchFamily="34" charset="0"/>
              </a:rPr>
              <a:t>— это алгоритм решения задачи, правильность которого для всех возможных случаев не доказана, но про который известно, что он даёт достаточно хорошее решение в большинстве случаев. В действительности может быть даже известно (то есть доказано), что эвристический алгоритм формально неверен.</a:t>
            </a:r>
          </a:p>
        </p:txBody>
      </p:sp>
      <p:pic>
        <p:nvPicPr>
          <p:cNvPr id="1026" name="Picture 2" descr="негр со знаками вопроса мем - Создать мем - Meme-arsenal.co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0630" y="3703202"/>
            <a:ext cx="2857500" cy="242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2081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Эвристические алгоритмы</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6</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4616648"/>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Что важно учитывать когда работаешь с эвристическими алгоритмами?</a:t>
            </a:r>
          </a:p>
          <a:p>
            <a:pPr>
              <a:lnSpc>
                <a:spcPct val="150000"/>
              </a:lnSpc>
            </a:pPr>
            <a:r>
              <a:rPr lang="ru-RU" sz="1400" dirty="0">
                <a:latin typeface="Arial" panose="020B0604020202020204" pitchFamily="34" charset="0"/>
                <a:cs typeface="Arial" panose="020B0604020202020204" pitchFamily="34" charset="0"/>
              </a:rPr>
              <a:t>Проще говоря, эвристика — это не полностью математически обоснованный (или даже «не совсем корректный»), но при этом практически полезный алгоритм.</a:t>
            </a:r>
          </a:p>
          <a:p>
            <a:pPr>
              <a:lnSpc>
                <a:spcPct val="150000"/>
              </a:lnSpc>
            </a:pPr>
            <a:r>
              <a:rPr lang="ru-RU" sz="1400" dirty="0">
                <a:latin typeface="Arial" panose="020B0604020202020204" pitchFamily="34" charset="0"/>
                <a:cs typeface="Arial" panose="020B0604020202020204" pitchFamily="34" charset="0"/>
              </a:rPr>
              <a:t>Важно понимать, что эвристика, в отличие от корректного алгоритма решения задачи, обладает следующими особенностями.</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Она не гарантирует нахождение лучшего решения.</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Она не гарантирует нахождение решения, даже если оно заведомо существует (возможен «пропуск цели»).</a:t>
            </a:r>
          </a:p>
          <a:p>
            <a:pPr marL="285750" indent="-285750">
              <a:lnSpc>
                <a:spcPct val="150000"/>
              </a:lnSpc>
              <a:buFont typeface="Arial" panose="020B0604020202020204" pitchFamily="34" charset="0"/>
              <a:buChar char="•"/>
            </a:pPr>
            <a:r>
              <a:rPr lang="ru-RU" sz="1400" dirty="0">
                <a:latin typeface="Arial" panose="020B0604020202020204" pitchFamily="34" charset="0"/>
                <a:cs typeface="Arial" panose="020B0604020202020204" pitchFamily="34" charset="0"/>
              </a:rPr>
              <a:t>Она может дать неверное решение в некоторых случаях.</a:t>
            </a:r>
            <a:endParaRPr lang="en-US" sz="1400" dirty="0">
              <a:latin typeface="Arial" panose="020B0604020202020204" pitchFamily="34" charset="0"/>
              <a:cs typeface="Arial" panose="020B0604020202020204" pitchFamily="34" charset="0"/>
            </a:endParaRPr>
          </a:p>
          <a:p>
            <a:pPr>
              <a:lnSpc>
                <a:spcPct val="150000"/>
              </a:lnSpc>
            </a:pPr>
            <a:endParaRPr lang="en-US" sz="1400" dirty="0">
              <a:latin typeface="Arial" panose="020B0604020202020204" pitchFamily="34" charset="0"/>
              <a:cs typeface="Arial" panose="020B0604020202020204" pitchFamily="34" charset="0"/>
            </a:endParaRPr>
          </a:p>
          <a:p>
            <a:pPr>
              <a:lnSpc>
                <a:spcPct val="150000"/>
              </a:lnSpc>
            </a:pPr>
            <a:r>
              <a:rPr lang="ru-RU" sz="1400" dirty="0">
                <a:latin typeface="Arial" panose="020B0604020202020204" pitchFamily="34" charset="0"/>
                <a:cs typeface="Arial" panose="020B0604020202020204" pitchFamily="34" charset="0"/>
              </a:rPr>
              <a:t>Примеры эвристических алгоритмов</a:t>
            </a:r>
            <a:r>
              <a:rPr lang="en-US" sz="1400" dirty="0">
                <a:latin typeface="Arial" panose="020B0604020202020204" pitchFamily="34" charset="0"/>
                <a:cs typeface="Arial" panose="020B0604020202020204" pitchFamily="34" charset="0"/>
              </a:rPr>
              <a:t>:</a:t>
            </a:r>
          </a:p>
          <a:p>
            <a:pPr marL="285750" indent="-285750">
              <a:lnSpc>
                <a:spcPct val="150000"/>
              </a:lnSpc>
              <a:buFontTx/>
              <a:buChar char="-"/>
            </a:pPr>
            <a:r>
              <a:rPr lang="ru-RU" sz="1400" dirty="0">
                <a:latin typeface="Arial" panose="020B0604020202020204" pitchFamily="34" charset="0"/>
                <a:cs typeface="Arial" panose="020B0604020202020204" pitchFamily="34" charset="0"/>
              </a:rPr>
              <a:t>Метод Монте-Карло</a:t>
            </a:r>
          </a:p>
          <a:p>
            <a:pPr marL="285750" indent="-285750">
              <a:lnSpc>
                <a:spcPct val="150000"/>
              </a:lnSpc>
              <a:buFontTx/>
              <a:buChar char="-"/>
            </a:pPr>
            <a:r>
              <a:rPr lang="ru-RU" sz="1400" dirty="0">
                <a:latin typeface="Arial" panose="020B0604020202020204" pitchFamily="34" charset="0"/>
                <a:cs typeface="Arial" panose="020B0604020202020204" pitchFamily="34" charset="0"/>
              </a:rPr>
              <a:t>Локальный поиск</a:t>
            </a:r>
          </a:p>
          <a:p>
            <a:pPr marL="285750" indent="-285750">
              <a:lnSpc>
                <a:spcPct val="150000"/>
              </a:lnSpc>
              <a:buFontTx/>
              <a:buChar char="-"/>
            </a:pPr>
            <a:r>
              <a:rPr lang="ru-RU" sz="1400" dirty="0">
                <a:latin typeface="Arial" panose="020B0604020202020204" pitchFamily="34" charset="0"/>
                <a:cs typeface="Arial" panose="020B0604020202020204" pitchFamily="34" charset="0"/>
              </a:rPr>
              <a:t>Имитация отжига</a:t>
            </a:r>
          </a:p>
          <a:p>
            <a:pPr marL="285750" indent="-285750">
              <a:lnSpc>
                <a:spcPct val="150000"/>
              </a:lnSpc>
              <a:buFontTx/>
              <a:buChar char="-"/>
            </a:pPr>
            <a:endParaRPr lang="ru-RU"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21180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Метод Монте Карло</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7</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4616648"/>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Суть метода Монте-Карло состоит в поиске решения последовательным повторением процесса со случайными начальными условиями. Например поиск минимум на функции выполняется последовательным перебором случайно сгенерированных чисел до какого то критерия остановки, например до 1000 обновлений минимума, или по прошествии миллиона попыток.</a:t>
            </a:r>
          </a:p>
          <a:p>
            <a:pPr>
              <a:lnSpc>
                <a:spcPct val="150000"/>
              </a:lnSpc>
            </a:pPr>
            <a:r>
              <a:rPr lang="ru-RU" sz="1400" dirty="0">
                <a:latin typeface="Arial" panose="020B0604020202020204" pitchFamily="34" charset="0"/>
                <a:cs typeface="Arial" panose="020B0604020202020204" pitchFamily="34" charset="0"/>
              </a:rPr>
              <a:t>Как видно из примера этот метод имеет специфическую точность и весьма неоднозначную скорость. Его применимость напрямую связана с законом больших чисел, согласно которому если делать что то достаточно большое количество раз, мы приблизимся к ответу достаточно близко.</a:t>
            </a:r>
          </a:p>
          <a:p>
            <a:pPr>
              <a:lnSpc>
                <a:spcPct val="150000"/>
              </a:lnSpc>
            </a:pPr>
            <a:r>
              <a:rPr lang="ru-RU" sz="1400" dirty="0">
                <a:latin typeface="Arial" panose="020B0604020202020204" pitchFamily="34" charset="0"/>
                <a:cs typeface="Arial" panose="020B0604020202020204" pitchFamily="34" charset="0"/>
              </a:rPr>
              <a:t>Этот метод используется для различных процессов в физики, химии, математике, экономике, управлении, задачах оптимизации. По сути, он хорошо подходит для процессов которые по своей природе случайны либо для нас на данный момент кажутся таковыми. Если оценивать применимость метода к какой либо задаче, то нужно учитывать что метод хорошо работает</a:t>
            </a:r>
            <a:r>
              <a:rPr lang="en-US" sz="1400" dirty="0">
                <a:latin typeface="Arial" panose="020B0604020202020204" pitchFamily="34" charset="0"/>
                <a:cs typeface="Arial" panose="020B0604020202020204" pitchFamily="34" charset="0"/>
              </a:rPr>
              <a:t>:</a:t>
            </a:r>
          </a:p>
          <a:p>
            <a:pPr marL="285750" indent="-285750">
              <a:lnSpc>
                <a:spcPct val="150000"/>
              </a:lnSpc>
              <a:buFontTx/>
              <a:buChar char="-"/>
            </a:pPr>
            <a:r>
              <a:rPr lang="ru-RU" sz="1400" dirty="0">
                <a:latin typeface="Arial" panose="020B0604020202020204" pitchFamily="34" charset="0"/>
                <a:cs typeface="Arial" panose="020B0604020202020204" pitchFamily="34" charset="0"/>
              </a:rPr>
              <a:t>Если, пространство решений содержит высокую долю приемлемых решений</a:t>
            </a:r>
          </a:p>
          <a:p>
            <a:pPr marL="285750" indent="-285750">
              <a:lnSpc>
                <a:spcPct val="150000"/>
              </a:lnSpc>
              <a:buFontTx/>
              <a:buChar char="-"/>
            </a:pPr>
            <a:r>
              <a:rPr lang="ru-RU" sz="1400" dirty="0">
                <a:latin typeface="Arial" panose="020B0604020202020204" pitchFamily="34" charset="0"/>
                <a:cs typeface="Arial" panose="020B0604020202020204" pitchFamily="34" charset="0"/>
              </a:rPr>
              <a:t>Если, пространство не является однородным</a:t>
            </a:r>
            <a:br>
              <a:rPr lang="ru-RU" sz="1400" dirty="0">
                <a:latin typeface="Arial" panose="020B0604020202020204" pitchFamily="34" charset="0"/>
                <a:cs typeface="Arial" panose="020B0604020202020204" pitchFamily="34" charset="0"/>
              </a:rPr>
            </a:br>
            <a:r>
              <a:rPr lang="ru-RU" sz="1400" dirty="0">
                <a:latin typeface="Arial" panose="020B0604020202020204" pitchFamily="34" charset="0"/>
                <a:cs typeface="Arial" panose="020B0604020202020204" pitchFamily="34" charset="0"/>
              </a:rPr>
              <a:t>(отсутствует явная или выявляемая закономерность) </a:t>
            </a:r>
          </a:p>
        </p:txBody>
      </p:sp>
      <p:pic>
        <p:nvPicPr>
          <p:cNvPr id="4098" name="Picture 2" descr="СЛУЧАЙ В КАЗИНО — ЗНАЧЕНИЕ МЕМА - YouTub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29595" y="4992955"/>
            <a:ext cx="2977779" cy="1675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7196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Локальный поиск</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8</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4293483"/>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Следующий метод из этой группы это метод локального поиска. </a:t>
            </a:r>
          </a:p>
          <a:p>
            <a:pPr>
              <a:lnSpc>
                <a:spcPct val="150000"/>
              </a:lnSpc>
            </a:pPr>
            <a:r>
              <a:rPr lang="ru-RU" sz="1400" dirty="0">
                <a:latin typeface="Arial" panose="020B0604020202020204" pitchFamily="34" charset="0"/>
                <a:cs typeface="Arial" panose="020B0604020202020204" pitchFamily="34" charset="0"/>
              </a:rPr>
              <a:t>Для простоты понимания возьмем следующую ситуацию</a:t>
            </a:r>
            <a:r>
              <a:rPr lang="en-US" sz="1400" dirty="0">
                <a:latin typeface="Arial" panose="020B0604020202020204" pitchFamily="34" charset="0"/>
                <a:cs typeface="Arial" panose="020B0604020202020204" pitchFamily="34" charset="0"/>
              </a:rPr>
              <a:t>: </a:t>
            </a:r>
            <a:r>
              <a:rPr lang="ru-RU" sz="1400" dirty="0">
                <a:latin typeface="Arial" panose="020B0604020202020204" pitchFamily="34" charset="0"/>
                <a:cs typeface="Arial" panose="020B0604020202020204" pitchFamily="34" charset="0"/>
              </a:rPr>
              <a:t>мы хотим найти какого то определенного человека в сети </a:t>
            </a:r>
            <a:r>
              <a:rPr lang="ru-RU" sz="1400" dirty="0" err="1">
                <a:latin typeface="Arial" panose="020B0604020202020204" pitchFamily="34" charset="0"/>
                <a:cs typeface="Arial" panose="020B0604020202020204" pitchFamily="34" charset="0"/>
              </a:rPr>
              <a:t>вконтакте</a:t>
            </a:r>
            <a:r>
              <a:rPr lang="ru-RU" sz="1400" dirty="0">
                <a:latin typeface="Arial" panose="020B0604020202020204" pitchFamily="34" charset="0"/>
                <a:cs typeface="Arial" panose="020B0604020202020204" pitchFamily="34" charset="0"/>
              </a:rPr>
              <a:t>, в принципе, исходя из предыдущего метода мы можем долго и упорно тыкаться в случайных людей в надежде наткнутся таким образом на нужного нам человека. Но логично, что найти конкретного человека таким образом почти нереально, а найти человека принадлежащего к определенной группе людей интересующей нас достаточно долго. Тут нам может помочь идея о 6 рукопожатиях, согласно которой два человека на земле(или в рамках какой то крупной системы) разделены не более чем 6 уровнями связей. Мы можем взять случайную начальную точку и начать осматривать только тех, кто с ней связан, из них, каким либо образом выбрать наиболее подходящего кандидата, и повторить поиск относительно новой точки. Так, мы в скором времени придем к достаточно оптимальному решению, например найдем человека который относиться к какой то конкретной группе. В этом и заключается суть локального поиска, ищем наиболее оптимальное решение связанное с текущим решением, не запоминая и не оперируя теми решениями, что уже были выбраны.</a:t>
            </a:r>
          </a:p>
          <a:p>
            <a:pPr>
              <a:lnSpc>
                <a:spcPct val="150000"/>
              </a:lnSpc>
            </a:pPr>
            <a:endParaRPr lang="en-US"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07110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2"/>
          <p:cNvSpPr txBox="1">
            <a:spLocks/>
          </p:cNvSpPr>
          <p:nvPr/>
        </p:nvSpPr>
        <p:spPr>
          <a:xfrm>
            <a:off x="830630" y="1100573"/>
            <a:ext cx="7725544" cy="3892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ru-RU" sz="2400" dirty="0">
              <a:solidFill>
                <a:schemeClr val="accent1">
                  <a:lumMod val="75000"/>
                </a:schemeClr>
              </a:solidFill>
              <a:latin typeface="Arial" panose="020B0604020202020204" pitchFamily="34" charset="0"/>
              <a:cs typeface="Arial" panose="020B0604020202020204" pitchFamily="34" charset="0"/>
            </a:endParaRPr>
          </a:p>
        </p:txBody>
      </p:sp>
      <p:sp>
        <p:nvSpPr>
          <p:cNvPr id="4" name="Заголовок 2"/>
          <p:cNvSpPr txBox="1">
            <a:spLocks/>
          </p:cNvSpPr>
          <p:nvPr/>
        </p:nvSpPr>
        <p:spPr>
          <a:xfrm>
            <a:off x="821105" y="481752"/>
            <a:ext cx="7725544" cy="504056"/>
          </a:xfrm>
          <a:prstGeom prst="rect">
            <a:avLst/>
          </a:prstGeom>
        </p:spPr>
        <p:txBody>
          <a:bodyPr vert="horz" lIns="91440" tIns="45720" rIns="91440" bIns="45720" rtlCol="0" anchor="ctr">
            <a:noAutofit/>
          </a:bodyPr>
          <a:lstStyle>
            <a:defPPr>
              <a:defRPr lang="ru-RU"/>
            </a:defPPr>
            <a:lvl1pPr>
              <a:spcBef>
                <a:spcPct val="0"/>
              </a:spcBef>
              <a:buNone/>
              <a:defRPr sz="2000" b="1">
                <a:solidFill>
                  <a:srgbClr val="000000"/>
                </a:solidFill>
                <a:latin typeface="Arial"/>
                <a:ea typeface="+mj-ea"/>
                <a:cs typeface="Arial"/>
              </a:defRPr>
            </a:lvl1pPr>
          </a:lstStyle>
          <a:p>
            <a:r>
              <a:rPr lang="ru-RU" sz="3200" dirty="0">
                <a:solidFill>
                  <a:schemeClr val="accent1">
                    <a:lumMod val="75000"/>
                  </a:schemeClr>
                </a:solidFill>
                <a:latin typeface="Arial" panose="020B0604020202020204" pitchFamily="34" charset="0"/>
                <a:cs typeface="Arial" panose="020B0604020202020204" pitchFamily="34" charset="0"/>
              </a:rPr>
              <a:t>Локальный поиск</a:t>
            </a:r>
          </a:p>
        </p:txBody>
      </p:sp>
      <p:cxnSp>
        <p:nvCxnSpPr>
          <p:cNvPr id="7" name="Прямая соединительная линия 6"/>
          <p:cNvCxnSpPr/>
          <p:nvPr/>
        </p:nvCxnSpPr>
        <p:spPr>
          <a:xfrm>
            <a:off x="493417" y="1043189"/>
            <a:ext cx="9945983" cy="0"/>
          </a:xfrm>
          <a:prstGeom prst="line">
            <a:avLst/>
          </a:prstGeom>
          <a:ln/>
        </p:spPr>
        <p:style>
          <a:lnRef idx="1">
            <a:schemeClr val="accent5"/>
          </a:lnRef>
          <a:fillRef idx="0">
            <a:schemeClr val="accent5"/>
          </a:fillRef>
          <a:effectRef idx="0">
            <a:schemeClr val="accent5"/>
          </a:effectRef>
          <a:fontRef idx="minor">
            <a:schemeClr val="tx1"/>
          </a:fontRef>
        </p:style>
      </p:cxnSp>
      <p:sp>
        <p:nvSpPr>
          <p:cNvPr id="8" name="Номер слайда 1"/>
          <p:cNvSpPr>
            <a:spLocks noGrp="1"/>
          </p:cNvSpPr>
          <p:nvPr>
            <p:ph type="sldNum" sz="quarter" idx="12"/>
          </p:nvPr>
        </p:nvSpPr>
        <p:spPr>
          <a:xfrm>
            <a:off x="10513589" y="6356353"/>
            <a:ext cx="1187570" cy="365125"/>
          </a:xfrm>
        </p:spPr>
        <p:txBody>
          <a:bodyPr/>
          <a:lstStyle/>
          <a:p>
            <a:fld id="{9DD0990C-240E-4F6D-96E9-50DBAF192F56}" type="slidenum">
              <a:rPr lang="ru-RU" smtClean="0">
                <a:latin typeface="Arial" panose="020B0604020202020204" pitchFamily="34" charset="0"/>
                <a:cs typeface="Arial" panose="020B0604020202020204" pitchFamily="34" charset="0"/>
              </a:rPr>
              <a:t>9</a:t>
            </a:fld>
            <a:endParaRPr lang="ru-RU" dirty="0">
              <a:latin typeface="Arial" panose="020B0604020202020204" pitchFamily="34" charset="0"/>
              <a:cs typeface="Arial" panose="020B0604020202020204" pitchFamily="34" charset="0"/>
            </a:endParaRPr>
          </a:p>
        </p:txBody>
      </p:sp>
      <p:pic>
        <p:nvPicPr>
          <p:cNvPr id="5" name="Рисунок 4"/>
          <p:cNvPicPr>
            <a:picLocks noChangeAspect="1"/>
          </p:cNvPicPr>
          <p:nvPr/>
        </p:nvPicPr>
        <p:blipFill>
          <a:blip r:embed="rId3"/>
          <a:stretch>
            <a:fillRect/>
          </a:stretch>
        </p:blipFill>
        <p:spPr>
          <a:xfrm>
            <a:off x="10912188" y="237254"/>
            <a:ext cx="677060" cy="1200524"/>
          </a:xfrm>
          <a:prstGeom prst="rect">
            <a:avLst/>
          </a:prstGeom>
        </p:spPr>
      </p:pic>
      <p:sp>
        <p:nvSpPr>
          <p:cNvPr id="9" name="TextBox 8"/>
          <p:cNvSpPr txBox="1"/>
          <p:nvPr/>
        </p:nvSpPr>
        <p:spPr>
          <a:xfrm>
            <a:off x="830630" y="1547249"/>
            <a:ext cx="10091083" cy="4293483"/>
          </a:xfrm>
          <a:prstGeom prst="rect">
            <a:avLst/>
          </a:prstGeom>
          <a:noFill/>
        </p:spPr>
        <p:txBody>
          <a:bodyPr wrap="square" rtlCol="0">
            <a:spAutoFit/>
          </a:bodyPr>
          <a:lstStyle/>
          <a:p>
            <a:pPr>
              <a:lnSpc>
                <a:spcPct val="150000"/>
              </a:lnSpc>
            </a:pPr>
            <a:r>
              <a:rPr lang="ru-RU" sz="1400" dirty="0">
                <a:latin typeface="Arial" panose="020B0604020202020204" pitchFamily="34" charset="0"/>
                <a:cs typeface="Arial" panose="020B0604020202020204" pitchFamily="34" charset="0"/>
              </a:rPr>
              <a:t>Важно понимать, что даже в случае примера с сетью </a:t>
            </a:r>
            <a:r>
              <a:rPr lang="ru-RU" sz="1400" dirty="0" err="1">
                <a:latin typeface="Arial" panose="020B0604020202020204" pitchFamily="34" charset="0"/>
                <a:cs typeface="Arial" panose="020B0604020202020204" pitchFamily="34" charset="0"/>
              </a:rPr>
              <a:t>вконтакте</a:t>
            </a:r>
            <a:r>
              <a:rPr lang="ru-RU" sz="1400" dirty="0">
                <a:latin typeface="Arial" panose="020B0604020202020204" pitchFamily="34" charset="0"/>
                <a:cs typeface="Arial" panose="020B0604020202020204" pitchFamily="34" charset="0"/>
              </a:rPr>
              <a:t> мы не имеем возможности осознанного выбора точки перехода, т.е. следующего решения, именно поэтому в идеи о шести рукопожатиях как правило говорят о том что мы должны выбирать случайных людей из списка связей человека. В случае же математических задач, пространство решений будет иметь такое количество связей, что выбирать как то осознано, или правильнее говорить осмотрев все варианты нецелесообразно долго, поэтому переход к следующему решении как правило выглядит как определенная манипуляция с текущим, при этом критерием оценки выбора является требование постоянного улучшения результата.</a:t>
            </a:r>
          </a:p>
          <a:p>
            <a:pPr>
              <a:lnSpc>
                <a:spcPct val="150000"/>
              </a:lnSpc>
            </a:pPr>
            <a:r>
              <a:rPr lang="ru-RU" sz="1400" dirty="0">
                <a:latin typeface="Arial" panose="020B0604020202020204" pitchFamily="34" charset="0"/>
                <a:cs typeface="Arial" panose="020B0604020202020204" pitchFamily="34" charset="0"/>
              </a:rPr>
              <a:t>Исходя из этого, у метода есть один крайне важный недостаток, он редко ищет глобальный оптимальный ответ, и в часто упирается в локальный ответ(например локальный минимум).</a:t>
            </a:r>
          </a:p>
          <a:p>
            <a:pPr>
              <a:lnSpc>
                <a:spcPct val="150000"/>
              </a:lnSpc>
            </a:pPr>
            <a:r>
              <a:rPr lang="ru-RU" sz="1400" dirty="0">
                <a:latin typeface="Arial" panose="020B0604020202020204" pitchFamily="34" charset="0"/>
                <a:cs typeface="Arial" panose="020B0604020202020204" pitchFamily="34" charset="0"/>
              </a:rPr>
              <a:t>Метод имеет смысл использовать</a:t>
            </a:r>
            <a:r>
              <a:rPr lang="en-US" sz="1400" dirty="0">
                <a:latin typeface="Arial" panose="020B0604020202020204" pitchFamily="34" charset="0"/>
                <a:cs typeface="Arial" panose="020B0604020202020204" pitchFamily="34" charset="0"/>
              </a:rPr>
              <a:t>:</a:t>
            </a:r>
          </a:p>
          <a:p>
            <a:pPr marL="285750" indent="-285750">
              <a:lnSpc>
                <a:spcPct val="150000"/>
              </a:lnSpc>
              <a:buFontTx/>
              <a:buChar char="-"/>
            </a:pPr>
            <a:r>
              <a:rPr lang="ru-RU" sz="1400" dirty="0">
                <a:latin typeface="Arial" panose="020B0604020202020204" pitchFamily="34" charset="0"/>
                <a:cs typeface="Arial" panose="020B0604020202020204" pitchFamily="34" charset="0"/>
              </a:rPr>
              <a:t>Если пространство решений является высокого однородным</a:t>
            </a:r>
            <a:br>
              <a:rPr lang="ru-RU" sz="1400" dirty="0">
                <a:latin typeface="Arial" panose="020B0604020202020204" pitchFamily="34" charset="0"/>
                <a:cs typeface="Arial" panose="020B0604020202020204" pitchFamily="34" charset="0"/>
              </a:rPr>
            </a:br>
            <a:r>
              <a:rPr lang="ru-RU" sz="1400" dirty="0">
                <a:latin typeface="Arial" panose="020B0604020202020204" pitchFamily="34" charset="0"/>
                <a:cs typeface="Arial" panose="020B0604020202020204" pitchFamily="34" charset="0"/>
              </a:rPr>
              <a:t> (т.е. пространство решений должно стремиться к одному оптимальному решению)</a:t>
            </a:r>
          </a:p>
          <a:p>
            <a:pPr marL="285750" indent="-285750">
              <a:lnSpc>
                <a:spcPct val="150000"/>
              </a:lnSpc>
              <a:buFontTx/>
              <a:buChar char="-"/>
            </a:pPr>
            <a:r>
              <a:rPr lang="ru-RU" sz="1400" dirty="0">
                <a:latin typeface="Arial" panose="020B0604020202020204" pitchFamily="34" charset="0"/>
                <a:cs typeface="Arial" panose="020B0604020202020204" pitchFamily="34" charset="0"/>
              </a:rPr>
              <a:t>Стоимость оценки изменения гораздо ниже, чем стоимость оценки </a:t>
            </a:r>
            <a:br>
              <a:rPr lang="ru-RU" sz="1400" dirty="0">
                <a:latin typeface="Arial" panose="020B0604020202020204" pitchFamily="34" charset="0"/>
                <a:cs typeface="Arial" panose="020B0604020202020204" pitchFamily="34" charset="0"/>
              </a:rPr>
            </a:br>
            <a:r>
              <a:rPr lang="ru-RU" sz="1400" dirty="0">
                <a:latin typeface="Arial" panose="020B0604020202020204" pitchFamily="34" charset="0"/>
                <a:cs typeface="Arial" panose="020B0604020202020204" pitchFamily="34" charset="0"/>
              </a:rPr>
              <a:t>всего пространства решений.</a:t>
            </a:r>
            <a:endParaRPr lang="en-US" sz="1400" dirty="0">
              <a:latin typeface="Arial" panose="020B0604020202020204" pitchFamily="34" charset="0"/>
              <a:cs typeface="Arial" panose="020B0604020202020204" pitchFamily="34" charset="0"/>
            </a:endParaRPr>
          </a:p>
        </p:txBody>
      </p:sp>
      <p:pic>
        <p:nvPicPr>
          <p:cNvPr id="3" name="Рисунок 2"/>
          <p:cNvPicPr>
            <a:picLocks noChangeAspect="1"/>
          </p:cNvPicPr>
          <p:nvPr/>
        </p:nvPicPr>
        <p:blipFill>
          <a:blip r:embed="rId4"/>
          <a:stretch>
            <a:fillRect/>
          </a:stretch>
        </p:blipFill>
        <p:spPr>
          <a:xfrm>
            <a:off x="8097729" y="4174173"/>
            <a:ext cx="3152989" cy="2364742"/>
          </a:xfrm>
          <a:prstGeom prst="rect">
            <a:avLst/>
          </a:prstGeom>
        </p:spPr>
      </p:pic>
    </p:spTree>
    <p:extLst>
      <p:ext uri="{BB962C8B-B14F-4D97-AF65-F5344CB8AC3E}">
        <p14:creationId xmlns:p14="http://schemas.microsoft.com/office/powerpoint/2010/main" val="2296328029"/>
      </p:ext>
    </p:extLst>
  </p:cSld>
  <p:clrMapOvr>
    <a:masterClrMapping/>
  </p:clrMapOvr>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2068</TotalTime>
  <Words>2182</Words>
  <Application>Microsoft Office PowerPoint</Application>
  <PresentationFormat>Широкоэкранный</PresentationFormat>
  <Paragraphs>147</Paragraphs>
  <Slides>19</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19</vt:i4>
      </vt:variant>
    </vt:vector>
  </HeadingPairs>
  <TitlesOfParts>
    <vt:vector size="24" baseType="lpstr">
      <vt:lpstr>Arial</vt:lpstr>
      <vt:lpstr>Calibri</vt:lpstr>
      <vt:lpstr>Calibri Light</vt:lpstr>
      <vt:lpstr>Cambria Math</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Пользователь Windows</dc:creator>
  <cp:lastModifiedBy>Максим</cp:lastModifiedBy>
  <cp:revision>290</cp:revision>
  <dcterms:created xsi:type="dcterms:W3CDTF">2018-10-31T17:08:02Z</dcterms:created>
  <dcterms:modified xsi:type="dcterms:W3CDTF">2024-04-15T10:24:56Z</dcterms:modified>
</cp:coreProperties>
</file>

<file path=docProps/thumbnail.jpeg>
</file>